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4" roundtripDataSignature="AMtx7mg1kB8nXsQSrxlOX7j5BkQ1CD1En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271721-7BC6-4ED2-87DD-8FE5417543E2}" v="2" dt="2024-11-20T15:38:47.525"/>
  </p1510:revLst>
</p1510:revInfo>
</file>

<file path=ppt/tableStyles.xml><?xml version="1.0" encoding="utf-8"?>
<a:tblStyleLst xmlns:a="http://schemas.openxmlformats.org/drawingml/2006/main" def="{F562865E-DE97-4F70-B562-7BF4544BAA20}">
  <a:tblStyle styleId="{F562865E-DE97-4F70-B562-7BF4544BAA20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0F2F4"/>
          </a:solidFill>
        </a:fill>
      </a:tcStyle>
    </a:wholeTbl>
    <a:band1H>
      <a:tcTxStyle b="off" i="off"/>
      <a:tcStyle>
        <a:tcBdr/>
        <a:fill>
          <a:solidFill>
            <a:srgbClr val="E0E4E9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0E4E9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2" d="100"/>
          <a:sy n="132" d="100"/>
        </p:scale>
        <p:origin x="226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-Li Ye (Student)" userId="29ede785-e103-4b43-b717-4e0a4f23007b" providerId="ADAL" clId="{D3271721-7BC6-4ED2-87DD-8FE5417543E2}"/>
    <pc:docChg chg="modSld">
      <pc:chgData name="Li-Li Ye (Student)" userId="29ede785-e103-4b43-b717-4e0a4f23007b" providerId="ADAL" clId="{D3271721-7BC6-4ED2-87DD-8FE5417543E2}" dt="2024-11-20T15:39:06.777" v="20" actId="1076"/>
      <pc:docMkLst>
        <pc:docMk/>
      </pc:docMkLst>
      <pc:sldChg chg="addSp modSp mod">
        <pc:chgData name="Li-Li Ye (Student)" userId="29ede785-e103-4b43-b717-4e0a4f23007b" providerId="ADAL" clId="{D3271721-7BC6-4ED2-87DD-8FE5417543E2}" dt="2024-11-20T15:38:42.508" v="16" actId="1076"/>
        <pc:sldMkLst>
          <pc:docMk/>
          <pc:sldMk cId="0" sldId="266"/>
        </pc:sldMkLst>
        <pc:spChg chg="add mod">
          <ac:chgData name="Li-Li Ye (Student)" userId="29ede785-e103-4b43-b717-4e0a4f23007b" providerId="ADAL" clId="{D3271721-7BC6-4ED2-87DD-8FE5417543E2}" dt="2024-11-20T15:38:40.550" v="15" actId="1076"/>
          <ac:spMkLst>
            <pc:docMk/>
            <pc:sldMk cId="0" sldId="266"/>
            <ac:spMk id="2" creationId="{CA4D4CF3-0EE7-1AEC-1629-CE5BCCB4F2B4}"/>
          </ac:spMkLst>
        </pc:spChg>
        <pc:spChg chg="mod">
          <ac:chgData name="Li-Li Ye (Student)" userId="29ede785-e103-4b43-b717-4e0a4f23007b" providerId="ADAL" clId="{D3271721-7BC6-4ED2-87DD-8FE5417543E2}" dt="2024-11-20T15:38:42.508" v="16" actId="1076"/>
          <ac:spMkLst>
            <pc:docMk/>
            <pc:sldMk cId="0" sldId="266"/>
            <ac:spMk id="311" creationId="{00000000-0000-0000-0000-000000000000}"/>
          </ac:spMkLst>
        </pc:spChg>
      </pc:sldChg>
      <pc:sldChg chg="addSp modSp mod">
        <pc:chgData name="Li-Li Ye (Student)" userId="29ede785-e103-4b43-b717-4e0a4f23007b" providerId="ADAL" clId="{D3271721-7BC6-4ED2-87DD-8FE5417543E2}" dt="2024-11-20T15:39:06.777" v="20" actId="1076"/>
        <pc:sldMkLst>
          <pc:docMk/>
          <pc:sldMk cId="0" sldId="267"/>
        </pc:sldMkLst>
        <pc:spChg chg="add mod">
          <ac:chgData name="Li-Li Ye (Student)" userId="29ede785-e103-4b43-b717-4e0a4f23007b" providerId="ADAL" clId="{D3271721-7BC6-4ED2-87DD-8FE5417543E2}" dt="2024-11-20T15:38:49.527" v="18" actId="1076"/>
          <ac:spMkLst>
            <pc:docMk/>
            <pc:sldMk cId="0" sldId="267"/>
            <ac:spMk id="2" creationId="{6E2EE922-37B2-3E77-5BEF-CBA6C3C6A0C9}"/>
          </ac:spMkLst>
        </pc:spChg>
        <pc:spChg chg="add mod">
          <ac:chgData name="Li-Li Ye (Student)" userId="29ede785-e103-4b43-b717-4e0a4f23007b" providerId="ADAL" clId="{D3271721-7BC6-4ED2-87DD-8FE5417543E2}" dt="2024-11-20T15:39:06.777" v="20" actId="1076"/>
          <ac:spMkLst>
            <pc:docMk/>
            <pc:sldMk cId="0" sldId="267"/>
            <ac:spMk id="4" creationId="{D53A4F8C-73D0-EF86-C07A-52624325901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6" name="Google Shape;86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16cc4f5b5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7" name="Google Shape;207;g316cc4f5b50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08" name="Google Shape;208;g316cc4f5b5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2" name="Google Shape;302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3" name="Google Shape;303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4" name="Google Shape;314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5" name="Google Shape;315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9" name="Google Shape;329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3" name="Google Shape;343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5" name="Google Shape;95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180f066b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g3180f066b39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Static Nature: Traditional navigation methods rely heavily on pre-constructed, static maps of the environment. These maps are fixed representations and cannot accommodate real-time changes in the robot's surroundings.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Unstructured Settings: In dynamic environments such as warehouses or crowded public spaces, the layout can change frequently (e.g., people moving, obstacles shifting). Pre-defined maps fail to adapt, rendering the robot unable to navigate effectively.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Limited Scalability: Robots using these methods cannot generalize to new or unseen environments without extensive reprogramming or manual map updates.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Lack of Flexibility to Handle Unexpected Obstacles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Dynamic Obstacles: Traditional methods struggle with moving obstacles like humans or other robots, as they rely on pre-planned paths that don't account for real-time changes.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Reactive Navigation Challenges: These methods lack mechanisms for continuous learning or decision-making, making it difficult to respond to unexpected barriers or sudden changes in the environment. 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Real-Time Data Limitations: Without leveraging sensory inputs like LiDAR or reinforcement learning frameworks, traditional approaches cannot process real-time data to adjust navigation dynamically.</a:t>
            </a:r>
            <a:endParaRPr/>
          </a:p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8" name="Google Shape;108;g3180f066b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68bb941e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3168bb941e6_0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3168bb941e6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168bb941e6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168bb941e6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3168bb941e6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0" name="Google Shape;150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51" name="Google Shape;151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5" name="Google Shape;165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7" name="Google Shape;18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8" name="Google Shape;198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24"/>
          <p:cNvSpPr/>
          <p:nvPr/>
        </p:nvSpPr>
        <p:spPr>
          <a:xfrm>
            <a:off x="914401" y="3243267"/>
            <a:ext cx="10363200" cy="109537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 extrusionOk="0">
                <a:moveTo>
                  <a:pt x="0" y="0"/>
                </a:moveTo>
                <a:lnTo>
                  <a:pt x="1000" y="0"/>
                </a:lnTo>
              </a:path>
            </a:pathLst>
          </a:custGeom>
          <a:gradFill>
            <a:gsLst>
              <a:gs pos="0">
                <a:srgbClr val="5E0000"/>
              </a:gs>
              <a:gs pos="50000">
                <a:schemeClr val="accent2"/>
              </a:gs>
              <a:gs pos="100000">
                <a:srgbClr val="5E0000"/>
              </a:gs>
            </a:gsLst>
            <a:lin ang="5400000" scaled="0"/>
          </a:gra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endParaRPr sz="2401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" name="Google Shape;21;p24"/>
          <p:cNvSpPr txBox="1">
            <a:spLocks noGrp="1"/>
          </p:cNvSpPr>
          <p:nvPr>
            <p:ph type="ctrTitle"/>
          </p:nvPr>
        </p:nvSpPr>
        <p:spPr>
          <a:xfrm>
            <a:off x="914401" y="1905000"/>
            <a:ext cx="10363200" cy="13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4"/>
          <p:cNvSpPr txBox="1">
            <a:spLocks noGrp="1"/>
          </p:cNvSpPr>
          <p:nvPr>
            <p:ph type="subTitle" idx="1"/>
          </p:nvPr>
        </p:nvSpPr>
        <p:spPr>
          <a:xfrm>
            <a:off x="914400" y="3733800"/>
            <a:ext cx="93472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420"/>
              </a:spcBef>
              <a:spcAft>
                <a:spcPts val="0"/>
              </a:spcAft>
              <a:buSzPts val="2101"/>
              <a:buChar char="●"/>
              <a:defRPr sz="2101"/>
            </a:lvl1pPr>
            <a:lvl2pPr lvl="1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lvl="2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lvl="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lvl="4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lvl="5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lvl="6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lvl="7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lvl="8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3" name="Google Shape;23;p24"/>
          <p:cNvSpPr txBox="1">
            <a:spLocks noGrp="1"/>
          </p:cNvSpPr>
          <p:nvPr>
            <p:ph type="sldNum" idx="12"/>
          </p:nvPr>
        </p:nvSpPr>
        <p:spPr>
          <a:xfrm>
            <a:off x="8737600" y="6248400"/>
            <a:ext cx="2540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8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body" idx="1"/>
          </p:nvPr>
        </p:nvSpPr>
        <p:spPr>
          <a:xfrm rot="5400000">
            <a:off x="3302000" y="-1981200"/>
            <a:ext cx="5486400" cy="112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8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8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9"/>
          <p:cNvSpPr txBox="1">
            <a:spLocks noGrp="1"/>
          </p:cNvSpPr>
          <p:nvPr>
            <p:ph type="title"/>
          </p:nvPr>
        </p:nvSpPr>
        <p:spPr>
          <a:xfrm rot="5400000">
            <a:off x="7150100" y="1866900"/>
            <a:ext cx="6248400" cy="281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9"/>
          <p:cNvSpPr txBox="1">
            <a:spLocks noGrp="1"/>
          </p:cNvSpPr>
          <p:nvPr>
            <p:ph type="body" idx="1"/>
          </p:nvPr>
        </p:nvSpPr>
        <p:spPr>
          <a:xfrm rot="5400000">
            <a:off x="1409700" y="-850900"/>
            <a:ext cx="6248400" cy="825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0" name="Google Shape;80;p19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9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9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0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11277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4325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0"/>
              <a:buChar char="●"/>
              <a:defRPr/>
            </a:lvl2pPr>
            <a:lvl3pPr marL="1371600" lvl="2" indent="-3429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0"/>
              <a:buChar char="✔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■"/>
              <a:defRPr/>
            </a:lvl4pPr>
            <a:lvl5pPr marL="2286000" lvl="4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5pPr>
            <a:lvl6pPr marL="2743200" lvl="5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7" name="Google Shape;27;p10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1"/>
          <p:cNvSpPr txBox="1"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4000" b="1" cap="none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1"/>
          <p:cNvSpPr txBox="1"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1"/>
              <a:buNone/>
              <a:defRPr sz="2001"/>
            </a:lvl1pPr>
            <a:lvl2pPr marL="914400" lvl="1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351"/>
              <a:buNone/>
              <a:defRPr sz="1801"/>
            </a:lvl2pPr>
            <a:lvl3pPr marL="1371600" lvl="2" indent="-2286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1600"/>
              <a:buNone/>
              <a:defRPr sz="1600"/>
            </a:lvl3pPr>
            <a:lvl4pPr marL="1828800" lvl="3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4pPr>
            <a:lvl5pPr marL="2286000" lvl="4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5pPr>
            <a:lvl6pPr marL="2743200" lvl="5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6pPr>
            <a:lvl7pPr marL="3200400" lvl="6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7pPr>
            <a:lvl8pPr marL="3657600" lvl="7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8pPr>
            <a:lvl9pPr marL="4114800" lvl="8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" name="Google Shape;31;p11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2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12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553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6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1"/>
              <a:buChar char="●"/>
              <a:defRPr sz="2801"/>
            </a:lvl1pPr>
            <a:lvl2pPr marL="914400" lvl="1" indent="-3429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1"/>
              <a:buChar char="●"/>
              <a:defRPr sz="2401"/>
            </a:lvl2pPr>
            <a:lvl3pPr marL="1371600" lvl="2" indent="-35566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1"/>
              <a:buChar char="✔"/>
              <a:defRPr sz="2001"/>
            </a:lvl3pPr>
            <a:lvl4pPr marL="1828800" lvl="3" indent="-34296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1"/>
              <a:buChar char="■"/>
              <a:defRPr sz="1801"/>
            </a:lvl4pPr>
            <a:lvl5pPr marL="2286000" lvl="4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5pPr>
            <a:lvl6pPr marL="2743200" lvl="5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6pPr>
            <a:lvl7pPr marL="3200400" lvl="6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7pPr>
            <a:lvl8pPr marL="3657600" lvl="7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8pPr>
            <a:lvl9pPr marL="4114800" lvl="8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9pPr>
          </a:lstStyle>
          <a:p>
            <a:endParaRPr/>
          </a:p>
        </p:txBody>
      </p:sp>
      <p:sp>
        <p:nvSpPr>
          <p:cNvPr id="35" name="Google Shape;35;p12"/>
          <p:cNvSpPr txBox="1">
            <a:spLocks noGrp="1"/>
          </p:cNvSpPr>
          <p:nvPr>
            <p:ph type="body" idx="2"/>
          </p:nvPr>
        </p:nvSpPr>
        <p:spPr>
          <a:xfrm>
            <a:off x="6146800" y="914400"/>
            <a:ext cx="55372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6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801"/>
              <a:buChar char="●"/>
              <a:defRPr sz="2801"/>
            </a:lvl1pPr>
            <a:lvl2pPr marL="914400" lvl="1" indent="-3429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1801"/>
              <a:buChar char="●"/>
              <a:defRPr sz="2401"/>
            </a:lvl2pPr>
            <a:lvl3pPr marL="1371600" lvl="2" indent="-355663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2001"/>
              <a:buChar char="✔"/>
              <a:defRPr sz="2001"/>
            </a:lvl3pPr>
            <a:lvl4pPr marL="1828800" lvl="3" indent="-342963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1"/>
              <a:buChar char="■"/>
              <a:defRPr sz="1801"/>
            </a:lvl4pPr>
            <a:lvl5pPr marL="2286000" lvl="4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5pPr>
            <a:lvl6pPr marL="2743200" lvl="5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6pPr>
            <a:lvl7pPr marL="3200400" lvl="6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7pPr>
            <a:lvl8pPr marL="3657600" lvl="7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8pPr>
            <a:lvl9pPr marL="4114800" lvl="8" indent="-342963" algn="l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SzPts val="1801"/>
              <a:buChar char="▪"/>
              <a:defRPr sz="1801"/>
            </a:lvl9pPr>
          </a:lstStyle>
          <a:p>
            <a:endParaRPr/>
          </a:p>
        </p:txBody>
      </p:sp>
      <p:sp>
        <p:nvSpPr>
          <p:cNvPr id="36" name="Google Shape;36;p12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12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2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>
  <p:cSld name="Comparis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3"/>
          <p:cNvSpPr txBox="1"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None/>
              <a:defRPr sz="2401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None/>
              <a:defRPr sz="2001" b="1"/>
            </a:lvl2pPr>
            <a:lvl3pPr marL="1371600" lvl="2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None/>
              <a:defRPr sz="1801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13"/>
          <p:cNvSpPr txBox="1">
            <a:spLocks noGrp="1"/>
          </p:cNvSpPr>
          <p:nvPr>
            <p:ph type="body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Char char="●"/>
              <a:defRPr sz="2401"/>
            </a:lvl1pPr>
            <a:lvl2pPr marL="914400" lvl="1" indent="-32391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Char char="●"/>
              <a:defRPr sz="2001"/>
            </a:lvl2pPr>
            <a:lvl3pPr marL="1371600" lvl="2" indent="-342963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Char char="✔"/>
              <a:defRPr sz="1801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2" name="Google Shape;42;p13"/>
          <p:cNvSpPr txBox="1">
            <a:spLocks noGrp="1"/>
          </p:cNvSpPr>
          <p:nvPr>
            <p:ph type="body" idx="3"/>
          </p:nvPr>
        </p:nvSpPr>
        <p:spPr>
          <a:xfrm>
            <a:off x="6193370" y="1535115"/>
            <a:ext cx="5389033" cy="639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None/>
              <a:defRPr sz="2401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None/>
              <a:defRPr sz="2001" b="1"/>
            </a:lvl2pPr>
            <a:lvl3pPr marL="1371600" lvl="2" indent="-228600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None/>
              <a:defRPr sz="1801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3"/>
          <p:cNvSpPr txBox="1">
            <a:spLocks noGrp="1"/>
          </p:cNvSpPr>
          <p:nvPr>
            <p:ph type="body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81063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SzPts val="2401"/>
              <a:buChar char="●"/>
              <a:defRPr sz="2401"/>
            </a:lvl1pPr>
            <a:lvl2pPr marL="914400" lvl="1" indent="-32391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1"/>
              <a:buChar char="●"/>
              <a:defRPr sz="2001"/>
            </a:lvl2pPr>
            <a:lvl3pPr marL="1371600" lvl="2" indent="-342963" algn="l">
              <a:lnSpc>
                <a:spcPct val="100000"/>
              </a:lnSpc>
              <a:spcBef>
                <a:spcPts val="630"/>
              </a:spcBef>
              <a:spcAft>
                <a:spcPts val="0"/>
              </a:spcAft>
              <a:buSzPts val="1801"/>
              <a:buChar char="✔"/>
              <a:defRPr sz="1801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SzPts val="1600"/>
              <a:buChar char="■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600"/>
              <a:buChar char="▪"/>
              <a:defRPr sz="1600"/>
            </a:lvl9pPr>
          </a:lstStyle>
          <a:p>
            <a:endParaRPr/>
          </a:p>
        </p:txBody>
      </p:sp>
      <p:sp>
        <p:nvSpPr>
          <p:cNvPr id="44" name="Google Shape;44;p13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13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6" name="Google Shape;46;p13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" name="Google Shape;47;p13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4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4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5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15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5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6"/>
          <p:cNvSpPr txBox="1">
            <a:spLocks noGrp="1"/>
          </p:cNvSpPr>
          <p:nvPr>
            <p:ph type="title"/>
          </p:nvPr>
        </p:nvSpPr>
        <p:spPr>
          <a:xfrm>
            <a:off x="609604" y="273051"/>
            <a:ext cx="4011084" cy="11620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1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6"/>
          <p:cNvSpPr txBox="1">
            <a:spLocks noGrp="1"/>
          </p:cNvSpPr>
          <p:nvPr>
            <p:ph type="body" idx="1"/>
          </p:nvPr>
        </p:nvSpPr>
        <p:spPr>
          <a:xfrm>
            <a:off x="4766733" y="273054"/>
            <a:ext cx="6815667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63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SzPts val="3201"/>
              <a:buChar char="●"/>
              <a:defRPr sz="3200"/>
            </a:lvl1pPr>
            <a:lvl2pPr marL="914400" lvl="1" indent="-362013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SzPts val="2101"/>
              <a:buChar char="●"/>
              <a:defRPr sz="2801"/>
            </a:lvl2pPr>
            <a:lvl3pPr marL="1371600" lvl="2" indent="-381063" algn="l">
              <a:lnSpc>
                <a:spcPct val="100000"/>
              </a:lnSpc>
              <a:spcBef>
                <a:spcPts val="840"/>
              </a:spcBef>
              <a:spcAft>
                <a:spcPts val="0"/>
              </a:spcAft>
              <a:buSzPts val="2401"/>
              <a:buChar char="✔"/>
              <a:defRPr sz="2401"/>
            </a:lvl3pPr>
            <a:lvl4pPr marL="1828800" lvl="3" indent="-355663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1"/>
              <a:buChar char="■"/>
              <a:defRPr sz="2001"/>
            </a:lvl4pPr>
            <a:lvl5pPr marL="2286000" lvl="4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5pPr>
            <a:lvl6pPr marL="2743200" lvl="5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6pPr>
            <a:lvl7pPr marL="3200400" lvl="6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7pPr>
            <a:lvl8pPr marL="3657600" lvl="7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8pPr>
            <a:lvl9pPr marL="4114800" lvl="8" indent="-355663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2001"/>
              <a:buChar char="▪"/>
              <a:defRPr sz="2001"/>
            </a:lvl9pPr>
          </a:lstStyle>
          <a:p>
            <a:endParaRPr/>
          </a:p>
        </p:txBody>
      </p:sp>
      <p:sp>
        <p:nvSpPr>
          <p:cNvPr id="60" name="Google Shape;60;p16"/>
          <p:cNvSpPr txBox="1">
            <a:spLocks noGrp="1"/>
          </p:cNvSpPr>
          <p:nvPr>
            <p:ph type="body" idx="2"/>
          </p:nvPr>
        </p:nvSpPr>
        <p:spPr>
          <a:xfrm>
            <a:off x="609604" y="1435103"/>
            <a:ext cx="4011084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1" name="Google Shape;61;p16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6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7"/>
          <p:cNvSpPr txBox="1">
            <a:spLocks noGrp="1"/>
          </p:cNvSpPr>
          <p:nvPr>
            <p:ph type="title"/>
          </p:nvPr>
        </p:nvSpPr>
        <p:spPr>
          <a:xfrm>
            <a:off x="2389718" y="4800602"/>
            <a:ext cx="7315200" cy="566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1"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7"/>
          <p:cNvSpPr>
            <a:spLocks noGrp="1"/>
          </p:cNvSpPr>
          <p:nvPr>
            <p:ph type="pic" idx="2"/>
          </p:nvPr>
        </p:nvSpPr>
        <p:spPr>
          <a:xfrm>
            <a:off x="2389718" y="612775"/>
            <a:ext cx="73152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7" name="Google Shape;67;p17"/>
          <p:cNvSpPr txBox="1">
            <a:spLocks noGrp="1"/>
          </p:cNvSpPr>
          <p:nvPr>
            <p:ph type="body" idx="1"/>
          </p:nvPr>
        </p:nvSpPr>
        <p:spPr>
          <a:xfrm>
            <a:off x="2389718" y="5367340"/>
            <a:ext cx="7315200" cy="80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SzPts val="9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350"/>
              </a:spcBef>
              <a:spcAft>
                <a:spcPts val="0"/>
              </a:spcAft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225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8" name="Google Shape;68;p17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17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7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8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8"/>
          <p:cNvSpPr txBox="1">
            <a:spLocks noGrp="1"/>
          </p:cNvSpPr>
          <p:nvPr>
            <p:ph type="dt" idx="10"/>
          </p:nvPr>
        </p:nvSpPr>
        <p:spPr>
          <a:xfrm>
            <a:off x="406400" y="6477004"/>
            <a:ext cx="976086" cy="22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8"/>
          <p:cNvSpPr txBox="1">
            <a:spLocks noGrp="1"/>
          </p:cNvSpPr>
          <p:nvPr>
            <p:ph type="ftr" idx="11"/>
          </p:nvPr>
        </p:nvSpPr>
        <p:spPr>
          <a:xfrm>
            <a:off x="1716315" y="6473827"/>
            <a:ext cx="6034314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highlight>
                  <a:srgbClr val="FFFF00"/>
                </a:highlight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8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" name="Google Shape;14;p8"/>
          <p:cNvSpPr/>
          <p:nvPr/>
        </p:nvSpPr>
        <p:spPr>
          <a:xfrm flipH="1">
            <a:off x="508003" y="762000"/>
            <a:ext cx="11188700" cy="76200"/>
          </a:xfrm>
          <a:custGeom>
            <a:avLst/>
            <a:gdLst/>
            <a:ahLst/>
            <a:cxnLst/>
            <a:rect l="l" t="t" r="r" b="b"/>
            <a:pathLst>
              <a:path w="1000" h="1000" extrusionOk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 extrusionOk="0">
                <a:moveTo>
                  <a:pt x="0" y="0"/>
                </a:moveTo>
                <a:lnTo>
                  <a:pt x="1000" y="0"/>
                </a:lnTo>
              </a:path>
            </a:pathLst>
          </a:custGeom>
          <a:gradFill>
            <a:gsLst>
              <a:gs pos="0">
                <a:srgbClr val="5E0000"/>
              </a:gs>
              <a:gs pos="50000">
                <a:schemeClr val="accent2"/>
              </a:gs>
              <a:gs pos="100000">
                <a:srgbClr val="5E0000"/>
              </a:gs>
            </a:gsLst>
            <a:lin ang="5400000" scaled="0"/>
          </a:gradFill>
          <a:ln w="9525" cap="flat" cmpd="sng">
            <a:solidFill>
              <a:srgbClr val="CC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endParaRPr sz="2401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5" name="Google Shape;15;p8"/>
          <p:cNvCxnSpPr/>
          <p:nvPr/>
        </p:nvCxnSpPr>
        <p:spPr>
          <a:xfrm>
            <a:off x="406400" y="6438900"/>
            <a:ext cx="11277600" cy="0"/>
          </a:xfrm>
          <a:prstGeom prst="straightConnector1">
            <a:avLst/>
          </a:prstGeom>
          <a:noFill/>
          <a:ln w="25400" cap="flat" cmpd="sng">
            <a:solidFill>
              <a:srgbClr val="7E061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6" name="Google Shape;16;p8"/>
          <p:cNvSpPr/>
          <p:nvPr/>
        </p:nvSpPr>
        <p:spPr>
          <a:xfrm>
            <a:off x="5767920" y="1897063"/>
            <a:ext cx="18477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1"/>
              <a:buFont typeface="Arial"/>
              <a:buNone/>
            </a:pPr>
            <a:endParaRPr sz="2401" b="1" i="0" u="none" strike="noStrike" cap="none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8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11277600" cy="54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Noto Sans Symbols"/>
              <a:buChar char="●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4325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AA0101"/>
              </a:buClr>
              <a:buSzPts val="1350"/>
              <a:buFont typeface="Noto Sans Symbols"/>
              <a:buChar char="●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Noto Sans Symbols"/>
              <a:buChar char="✔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Noto Sans Symbols"/>
              <a:buChar char="■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Noto Sans Symbols"/>
              <a:buChar char="▪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8" name="Google Shape;18;p8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9932555" y="6400800"/>
            <a:ext cx="1764148" cy="489048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gif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gif"/><Relationship Id="rId3" Type="http://schemas.openxmlformats.org/officeDocument/2006/relationships/image" Target="../media/image33.png"/><Relationship Id="rId7" Type="http://schemas.openxmlformats.org/officeDocument/2006/relationships/image" Target="../media/image38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intechopen.com/chapters/19455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doi.org/10.1007/s12369-021-00838-x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10" Type="http://schemas.openxmlformats.org/officeDocument/2006/relationships/image" Target="../media/image16.jpg"/><Relationship Id="rId4" Type="http://schemas.openxmlformats.org/officeDocument/2006/relationships/image" Target="../media/image10.jpg"/><Relationship Id="rId9" Type="http://schemas.openxmlformats.org/officeDocument/2006/relationships/image" Target="../media/image1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8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>
            <a:spLocks noGrp="1"/>
          </p:cNvSpPr>
          <p:nvPr>
            <p:ph type="ctrTitle"/>
          </p:nvPr>
        </p:nvSpPr>
        <p:spPr>
          <a:xfrm>
            <a:off x="831649" y="1021339"/>
            <a:ext cx="10112189" cy="18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3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Robot Navigation by Reinforcement Learning</a:t>
            </a:r>
            <a:endParaRPr sz="32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br>
              <a:rPr lang="en-US" sz="2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en-US" sz="2800">
                <a:solidFill>
                  <a:srgbClr val="222222"/>
                </a:solidFill>
                <a:latin typeface="Roboto"/>
                <a:ea typeface="Roboto"/>
                <a:cs typeface="Roboto"/>
                <a:sym typeface="Roboto"/>
              </a:rPr>
              <a:t>Final project by Team 10</a:t>
            </a:r>
            <a:endParaRPr sz="2800">
              <a:solidFill>
                <a:srgbClr val="22222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9" name="Google Shape;89;p1"/>
          <p:cNvSpPr txBox="1">
            <a:spLocks noGrp="1"/>
          </p:cNvSpPr>
          <p:nvPr>
            <p:ph type="subTitle" idx="1"/>
          </p:nvPr>
        </p:nvSpPr>
        <p:spPr>
          <a:xfrm>
            <a:off x="927899" y="3818025"/>
            <a:ext cx="10611000" cy="22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-US" sz="2400">
                <a:latin typeface="Roboto"/>
                <a:ea typeface="Roboto"/>
                <a:cs typeface="Roboto"/>
                <a:sym typeface="Roboto"/>
              </a:rPr>
              <a:t>Kannak Sharma, Lili Ye, and Zeming Zhou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latin typeface="Roboto"/>
                <a:ea typeface="Roboto"/>
                <a:cs typeface="Roboto"/>
                <a:sym typeface="Roboto"/>
              </a:rPr>
              <a:t>School of Electrical, Computer, and Energy Engineering</a:t>
            </a: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Arizona State University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Contacts: [ksharm88, liliye, zzhou157]@asu.edu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0" name="Google Shape;90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80946" y="5927225"/>
            <a:ext cx="2574321" cy="71364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/>
        </p:nvSpPr>
        <p:spPr>
          <a:xfrm>
            <a:off x="8528424" y="445725"/>
            <a:ext cx="31542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EEE 598, Fall 2024</a:t>
            </a:r>
            <a:endParaRPr sz="2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16cc4f5b50_0_0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9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10</a:t>
            </a:fld>
            <a:endParaRPr b="1"/>
          </a:p>
        </p:txBody>
      </p:sp>
      <p:sp>
        <p:nvSpPr>
          <p:cNvPr id="211" name="Google Shape;211;g316cc4f5b50_0_0"/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Model architecture</a:t>
            </a:r>
            <a:r>
              <a:rPr lang="en-US" sz="2800" b="1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: </a:t>
            </a: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Proposed PPO in Code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g316cc4f5b50_0_0"/>
          <p:cNvSpPr/>
          <p:nvPr/>
        </p:nvSpPr>
        <p:spPr>
          <a:xfrm>
            <a:off x="2702434" y="4245944"/>
            <a:ext cx="789600" cy="2862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" name="Google Shape;213;g316cc4f5b50_0_0"/>
          <p:cNvGrpSpPr/>
          <p:nvPr/>
        </p:nvGrpSpPr>
        <p:grpSpPr>
          <a:xfrm>
            <a:off x="1327225" y="890402"/>
            <a:ext cx="9573426" cy="5454223"/>
            <a:chOff x="1327225" y="890402"/>
            <a:chExt cx="9573426" cy="5454223"/>
          </a:xfrm>
        </p:grpSpPr>
        <p:grpSp>
          <p:nvGrpSpPr>
            <p:cNvPr id="214" name="Google Shape;214;g316cc4f5b50_0_0"/>
            <p:cNvGrpSpPr/>
            <p:nvPr/>
          </p:nvGrpSpPr>
          <p:grpSpPr>
            <a:xfrm>
              <a:off x="5953493" y="1370473"/>
              <a:ext cx="2464500" cy="3782100"/>
              <a:chOff x="6043486" y="1119369"/>
              <a:chExt cx="2464500" cy="3782100"/>
            </a:xfrm>
          </p:grpSpPr>
          <p:sp>
            <p:nvSpPr>
              <p:cNvPr id="215" name="Google Shape;215;g316cc4f5b50_0_0"/>
              <p:cNvSpPr/>
              <p:nvPr/>
            </p:nvSpPr>
            <p:spPr>
              <a:xfrm>
                <a:off x="6043486" y="1119369"/>
                <a:ext cx="2464500" cy="3782100"/>
              </a:xfrm>
              <a:prstGeom prst="rect">
                <a:avLst/>
              </a:prstGeom>
              <a:solidFill>
                <a:srgbClr val="FFC000">
                  <a:alpha val="40000"/>
                </a:srgbClr>
              </a:solidFill>
              <a:ln w="25400" cap="flat" cmpd="sng">
                <a:solidFill>
                  <a:srgbClr val="444B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16" name="Google Shape;216;g316cc4f5b50_0_0"/>
              <p:cNvGrpSpPr/>
              <p:nvPr/>
            </p:nvGrpSpPr>
            <p:grpSpPr>
              <a:xfrm>
                <a:off x="6138417" y="1215213"/>
                <a:ext cx="2343414" cy="3291080"/>
                <a:chOff x="6597167" y="1167254"/>
                <a:chExt cx="2343414" cy="3291080"/>
              </a:xfrm>
            </p:grpSpPr>
            <p:grpSp>
              <p:nvGrpSpPr>
                <p:cNvPr id="217" name="Google Shape;217;g316cc4f5b50_0_0"/>
                <p:cNvGrpSpPr/>
                <p:nvPr/>
              </p:nvGrpSpPr>
              <p:grpSpPr>
                <a:xfrm>
                  <a:off x="6597167" y="1167254"/>
                  <a:ext cx="2343414" cy="2914562"/>
                  <a:chOff x="9357588" y="972312"/>
                  <a:chExt cx="2343414" cy="2914562"/>
                </a:xfrm>
              </p:grpSpPr>
              <p:sp>
                <p:nvSpPr>
                  <p:cNvPr id="218" name="Google Shape;218;g316cc4f5b50_0_0"/>
                  <p:cNvSpPr/>
                  <p:nvPr/>
                </p:nvSpPr>
                <p:spPr>
                  <a:xfrm>
                    <a:off x="9504355" y="1351329"/>
                    <a:ext cx="1495500" cy="342300"/>
                  </a:xfrm>
                  <a:prstGeom prst="rect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Input (16)</a:t>
                    </a:r>
                    <a:endParaRPr/>
                  </a:p>
                </p:txBody>
              </p:sp>
              <p:sp>
                <p:nvSpPr>
                  <p:cNvPr id="219" name="Google Shape;219;g316cc4f5b50_0_0"/>
                  <p:cNvSpPr/>
                  <p:nvPr/>
                </p:nvSpPr>
                <p:spPr>
                  <a:xfrm>
                    <a:off x="9390621" y="2002402"/>
                    <a:ext cx="1713600" cy="342300"/>
                  </a:xfrm>
                  <a:prstGeom prst="rect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FC (16x512)/ReLU</a:t>
                    </a:r>
                    <a:endParaRPr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220" name="Google Shape;220;g316cc4f5b50_0_0"/>
                  <p:cNvSpPr/>
                  <p:nvPr/>
                </p:nvSpPr>
                <p:spPr>
                  <a:xfrm>
                    <a:off x="9357588" y="2609935"/>
                    <a:ext cx="1842900" cy="342300"/>
                  </a:xfrm>
                  <a:prstGeom prst="rect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FC (512x16)/Linear</a:t>
                    </a:r>
                    <a:endParaRPr/>
                  </a:p>
                </p:txBody>
              </p:sp>
              <p:sp>
                <p:nvSpPr>
                  <p:cNvPr id="221" name="Google Shape;221;g316cc4f5b50_0_0"/>
                  <p:cNvSpPr/>
                  <p:nvPr/>
                </p:nvSpPr>
                <p:spPr>
                  <a:xfrm>
                    <a:off x="9504355" y="3230136"/>
                    <a:ext cx="1495500" cy="342300"/>
                  </a:xfrm>
                  <a:prstGeom prst="rect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ReLU</a:t>
                    </a:r>
                    <a:endParaRPr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2" name="Google Shape;222;g316cc4f5b50_0_0"/>
                  <p:cNvCxnSpPr>
                    <a:stCxn id="218" idx="3"/>
                  </p:cNvCxnSpPr>
                  <p:nvPr/>
                </p:nvCxnSpPr>
                <p:spPr>
                  <a:xfrm>
                    <a:off x="10999855" y="1522479"/>
                    <a:ext cx="5766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3" name="Google Shape;223;g316cc4f5b50_0_0"/>
                  <p:cNvCxnSpPr/>
                  <p:nvPr/>
                </p:nvCxnSpPr>
                <p:spPr>
                  <a:xfrm>
                    <a:off x="11576394" y="1519475"/>
                    <a:ext cx="0" cy="1287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4" name="Google Shape;224;g316cc4f5b50_0_0"/>
                  <p:cNvCxnSpPr/>
                  <p:nvPr/>
                </p:nvCxnSpPr>
                <p:spPr>
                  <a:xfrm>
                    <a:off x="11308676" y="2807379"/>
                    <a:ext cx="2676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stealth" w="med" len="med"/>
                    <a:tailEnd type="none" w="sm" len="sm"/>
                  </a:ln>
                </p:spPr>
              </p:cxnSp>
              <p:sp>
                <p:nvSpPr>
                  <p:cNvPr id="225" name="Google Shape;225;g316cc4f5b50_0_0"/>
                  <p:cNvSpPr/>
                  <p:nvPr/>
                </p:nvSpPr>
                <p:spPr>
                  <a:xfrm>
                    <a:off x="11451702" y="2057218"/>
                    <a:ext cx="249300" cy="2307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1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26" name="Google Shape;226;g316cc4f5b50_0_0"/>
                  <p:cNvCxnSpPr>
                    <a:stCxn id="225" idx="2"/>
                    <a:endCxn id="225" idx="6"/>
                  </p:cNvCxnSpPr>
                  <p:nvPr/>
                </p:nvCxnSpPr>
                <p:spPr>
                  <a:xfrm>
                    <a:off x="11451702" y="2172568"/>
                    <a:ext cx="2493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27" name="Google Shape;227;g316cc4f5b50_0_0"/>
                  <p:cNvCxnSpPr>
                    <a:stCxn id="218" idx="2"/>
                    <a:endCxn id="219" idx="0"/>
                  </p:cNvCxnSpPr>
                  <p:nvPr/>
                </p:nvCxnSpPr>
                <p:spPr>
                  <a:xfrm flipH="1">
                    <a:off x="10247305" y="1693629"/>
                    <a:ext cx="4800" cy="3087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228" name="Google Shape;228;g316cc4f5b50_0_0"/>
                  <p:cNvCxnSpPr/>
                  <p:nvPr/>
                </p:nvCxnSpPr>
                <p:spPr>
                  <a:xfrm>
                    <a:off x="10247472" y="2312502"/>
                    <a:ext cx="0" cy="314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229" name="Google Shape;229;g316cc4f5b50_0_0"/>
                  <p:cNvCxnSpPr/>
                  <p:nvPr/>
                </p:nvCxnSpPr>
                <p:spPr>
                  <a:xfrm>
                    <a:off x="10256708" y="2935955"/>
                    <a:ext cx="0" cy="314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230" name="Google Shape;230;g316cc4f5b50_0_0"/>
                  <p:cNvCxnSpPr/>
                  <p:nvPr/>
                </p:nvCxnSpPr>
                <p:spPr>
                  <a:xfrm>
                    <a:off x="10261052" y="3572474"/>
                    <a:ext cx="0" cy="314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sp>
                <p:nvSpPr>
                  <p:cNvPr id="231" name="Google Shape;231;g316cc4f5b50_0_0"/>
                  <p:cNvSpPr txBox="1"/>
                  <p:nvPr/>
                </p:nvSpPr>
                <p:spPr>
                  <a:xfrm>
                    <a:off x="9429971" y="972312"/>
                    <a:ext cx="16350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Residual Block 1</a:t>
                    </a:r>
                    <a:endParaRPr/>
                  </a:p>
                </p:txBody>
              </p:sp>
            </p:grpSp>
            <p:sp>
              <p:nvSpPr>
                <p:cNvPr id="232" name="Google Shape;232;g316cc4f5b50_0_0"/>
                <p:cNvSpPr/>
                <p:nvPr/>
              </p:nvSpPr>
              <p:spPr>
                <a:xfrm>
                  <a:off x="6748551" y="4116034"/>
                  <a:ext cx="1495500" cy="342300"/>
                </a:xfrm>
                <a:prstGeom prst="rect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Output (16)</a:t>
                  </a:r>
                  <a:endParaRPr/>
                </a:p>
              </p:txBody>
            </p:sp>
          </p:grpSp>
        </p:grpSp>
        <p:grpSp>
          <p:nvGrpSpPr>
            <p:cNvPr id="233" name="Google Shape;233;g316cc4f5b50_0_0"/>
            <p:cNvGrpSpPr/>
            <p:nvPr/>
          </p:nvGrpSpPr>
          <p:grpSpPr>
            <a:xfrm>
              <a:off x="8414843" y="1370473"/>
              <a:ext cx="2464500" cy="3782100"/>
              <a:chOff x="8756526" y="1206357"/>
              <a:chExt cx="2464500" cy="3782100"/>
            </a:xfrm>
          </p:grpSpPr>
          <p:sp>
            <p:nvSpPr>
              <p:cNvPr id="234" name="Google Shape;234;g316cc4f5b50_0_0"/>
              <p:cNvSpPr/>
              <p:nvPr/>
            </p:nvSpPr>
            <p:spPr>
              <a:xfrm>
                <a:off x="8756526" y="1206357"/>
                <a:ext cx="2464500" cy="3782100"/>
              </a:xfrm>
              <a:prstGeom prst="rect">
                <a:avLst/>
              </a:prstGeom>
              <a:solidFill>
                <a:srgbClr val="FFC000">
                  <a:alpha val="40000"/>
                </a:srgbClr>
              </a:solidFill>
              <a:ln w="25400" cap="flat" cmpd="sng">
                <a:solidFill>
                  <a:srgbClr val="444B5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235" name="Google Shape;235;g316cc4f5b50_0_0"/>
              <p:cNvGrpSpPr/>
              <p:nvPr/>
            </p:nvGrpSpPr>
            <p:grpSpPr>
              <a:xfrm>
                <a:off x="8847293" y="1224383"/>
                <a:ext cx="2315002" cy="3291080"/>
                <a:chOff x="9668201" y="1107218"/>
                <a:chExt cx="2315002" cy="3291080"/>
              </a:xfrm>
            </p:grpSpPr>
            <p:grpSp>
              <p:nvGrpSpPr>
                <p:cNvPr id="236" name="Google Shape;236;g316cc4f5b50_0_0"/>
                <p:cNvGrpSpPr/>
                <p:nvPr/>
              </p:nvGrpSpPr>
              <p:grpSpPr>
                <a:xfrm>
                  <a:off x="9712172" y="1107218"/>
                  <a:ext cx="2271031" cy="2914562"/>
                  <a:chOff x="9429971" y="972312"/>
                  <a:chExt cx="2271031" cy="2914562"/>
                </a:xfrm>
              </p:grpSpPr>
              <p:sp>
                <p:nvSpPr>
                  <p:cNvPr id="237" name="Google Shape;237;g316cc4f5b50_0_0"/>
                  <p:cNvSpPr/>
                  <p:nvPr/>
                </p:nvSpPr>
                <p:spPr>
                  <a:xfrm>
                    <a:off x="9504355" y="1351329"/>
                    <a:ext cx="1495500" cy="342300"/>
                  </a:xfrm>
                  <a:prstGeom prst="rect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F Input (32)</a:t>
                    </a:r>
                    <a:endParaRPr/>
                  </a:p>
                </p:txBody>
              </p:sp>
              <p:sp>
                <p:nvSpPr>
                  <p:cNvPr id="238" name="Google Shape;238;g316cc4f5b50_0_0"/>
                  <p:cNvSpPr/>
                  <p:nvPr/>
                </p:nvSpPr>
                <p:spPr>
                  <a:xfrm>
                    <a:off x="9504355" y="3230136"/>
                    <a:ext cx="1495500" cy="342300"/>
                  </a:xfrm>
                  <a:prstGeom prst="rect">
                    <a:avLst/>
                  </a:prstGeom>
                  <a:noFill/>
                  <a:ln w="254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 b="1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ReLU</a:t>
                    </a:r>
                    <a:endParaRPr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39" name="Google Shape;239;g316cc4f5b50_0_0"/>
                  <p:cNvCxnSpPr>
                    <a:stCxn id="237" idx="3"/>
                  </p:cNvCxnSpPr>
                  <p:nvPr/>
                </p:nvCxnSpPr>
                <p:spPr>
                  <a:xfrm>
                    <a:off x="10999855" y="1522479"/>
                    <a:ext cx="5766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0" name="Google Shape;240;g316cc4f5b50_0_0"/>
                  <p:cNvCxnSpPr/>
                  <p:nvPr/>
                </p:nvCxnSpPr>
                <p:spPr>
                  <a:xfrm>
                    <a:off x="11576394" y="1519475"/>
                    <a:ext cx="0" cy="1287900"/>
                  </a:xfrm>
                  <a:prstGeom prst="straightConnector1">
                    <a:avLst/>
                  </a:prstGeom>
                  <a:noFill/>
                  <a:ln w="1905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1" name="Google Shape;241;g316cc4f5b50_0_0"/>
                  <p:cNvCxnSpPr/>
                  <p:nvPr/>
                </p:nvCxnSpPr>
                <p:spPr>
                  <a:xfrm>
                    <a:off x="11323290" y="2807379"/>
                    <a:ext cx="2532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stealth" w="med" len="med"/>
                    <a:tailEnd type="none" w="sm" len="sm"/>
                  </a:ln>
                </p:spPr>
              </p:cxnSp>
              <p:sp>
                <p:nvSpPr>
                  <p:cNvPr id="242" name="Google Shape;242;g316cc4f5b50_0_0"/>
                  <p:cNvSpPr/>
                  <p:nvPr/>
                </p:nvSpPr>
                <p:spPr>
                  <a:xfrm>
                    <a:off x="11451702" y="2057218"/>
                    <a:ext cx="249300" cy="230700"/>
                  </a:xfrm>
                  <a:prstGeom prst="ellipse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  <p:txBody>
                  <a:bodyPr spcFirstLastPara="1" wrap="square" lIns="91425" tIns="45700" rIns="91425" bIns="45700" anchor="ctr" anchorCtr="0">
                    <a:noAutofit/>
                  </a:bodyPr>
                  <a:lstStyle/>
                  <a:p>
                    <a:pPr marL="0" marR="0" lvl="0" indent="0" algn="ctr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 sz="1400" b="1" i="0" u="none" strike="noStrike" cap="non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cxnSp>
                <p:nvCxnSpPr>
                  <p:cNvPr id="243" name="Google Shape;243;g316cc4f5b50_0_0"/>
                  <p:cNvCxnSpPr>
                    <a:stCxn id="242" idx="2"/>
                    <a:endCxn id="242" idx="6"/>
                  </p:cNvCxnSpPr>
                  <p:nvPr/>
                </p:nvCxnSpPr>
                <p:spPr>
                  <a:xfrm>
                    <a:off x="11451702" y="2172568"/>
                    <a:ext cx="249300" cy="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none" w="sm" len="sm"/>
                  </a:ln>
                </p:spPr>
              </p:cxnSp>
              <p:cxnSp>
                <p:nvCxnSpPr>
                  <p:cNvPr id="244" name="Google Shape;244;g316cc4f5b50_0_0"/>
                  <p:cNvCxnSpPr>
                    <a:stCxn id="237" idx="2"/>
                  </p:cNvCxnSpPr>
                  <p:nvPr/>
                </p:nvCxnSpPr>
                <p:spPr>
                  <a:xfrm>
                    <a:off x="10252105" y="1693629"/>
                    <a:ext cx="0" cy="314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245" name="Google Shape;245;g316cc4f5b50_0_0"/>
                  <p:cNvCxnSpPr/>
                  <p:nvPr/>
                </p:nvCxnSpPr>
                <p:spPr>
                  <a:xfrm>
                    <a:off x="10247472" y="2312502"/>
                    <a:ext cx="0" cy="314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246" name="Google Shape;246;g316cc4f5b50_0_0"/>
                  <p:cNvCxnSpPr/>
                  <p:nvPr/>
                </p:nvCxnSpPr>
                <p:spPr>
                  <a:xfrm>
                    <a:off x="10256708" y="2935955"/>
                    <a:ext cx="0" cy="314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cxnSp>
                <p:nvCxnSpPr>
                  <p:cNvPr id="247" name="Google Shape;247;g316cc4f5b50_0_0"/>
                  <p:cNvCxnSpPr/>
                  <p:nvPr/>
                </p:nvCxnSpPr>
                <p:spPr>
                  <a:xfrm>
                    <a:off x="10261052" y="3572474"/>
                    <a:ext cx="0" cy="314400"/>
                  </a:xfrm>
                  <a:prstGeom prst="straightConnector1">
                    <a:avLst/>
                  </a:prstGeom>
                  <a:noFill/>
                  <a:ln w="12700" cap="flat" cmpd="sng">
                    <a:solidFill>
                      <a:schemeClr val="dk1"/>
                    </a:solidFill>
                    <a:prstDash val="solid"/>
                    <a:round/>
                    <a:headEnd type="none" w="sm" len="sm"/>
                    <a:tailEnd type="stealth" w="med" len="med"/>
                  </a:ln>
                </p:spPr>
              </p:cxnSp>
              <p:sp>
                <p:nvSpPr>
                  <p:cNvPr id="248" name="Google Shape;248;g316cc4f5b50_0_0"/>
                  <p:cNvSpPr txBox="1"/>
                  <p:nvPr/>
                </p:nvSpPr>
                <p:spPr>
                  <a:xfrm>
                    <a:off x="9429971" y="972312"/>
                    <a:ext cx="1635000" cy="30780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45700" rIns="91425" bIns="45700" anchor="t" anchorCtr="0">
                    <a:spAutoFit/>
                  </a:bodyPr>
                  <a:lstStyle/>
                  <a:p>
                    <a:pPr marL="0" marR="0" lvl="0" indent="0" algn="l" rtl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rPr lang="en-US" sz="1400" b="1" i="0" u="none" strike="noStrike" cap="none">
                        <a:solidFill>
                          <a:srgbClr val="000000"/>
                        </a:solidFill>
                        <a:latin typeface="Arial"/>
                        <a:ea typeface="Arial"/>
                        <a:cs typeface="Arial"/>
                        <a:sym typeface="Arial"/>
                      </a:rPr>
                      <a:t>Residual Block 2</a:t>
                    </a:r>
                    <a:endParaRPr/>
                  </a:p>
                </p:txBody>
              </p:sp>
            </p:grpSp>
            <p:sp>
              <p:nvSpPr>
                <p:cNvPr id="249" name="Google Shape;249;g316cc4f5b50_0_0"/>
                <p:cNvSpPr/>
                <p:nvPr/>
              </p:nvSpPr>
              <p:spPr>
                <a:xfrm>
                  <a:off x="9781936" y="4055998"/>
                  <a:ext cx="1495500" cy="342300"/>
                </a:xfrm>
                <a:prstGeom prst="rect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Output (32)</a:t>
                  </a:r>
                  <a:endParaRPr/>
                </a:p>
              </p:txBody>
            </p:sp>
            <p:sp>
              <p:nvSpPr>
                <p:cNvPr id="250" name="Google Shape;250;g316cc4f5b50_0_0"/>
                <p:cNvSpPr/>
                <p:nvPr/>
              </p:nvSpPr>
              <p:spPr>
                <a:xfrm>
                  <a:off x="9701234" y="2146028"/>
                  <a:ext cx="1713600" cy="342300"/>
                </a:xfrm>
                <a:prstGeom prst="rect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FC (32x512)/ReLU</a:t>
                  </a:r>
                  <a:endParaRPr sz="1400" b="1" i="0" u="none" strike="noStrike" cap="none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51" name="Google Shape;251;g316cc4f5b50_0_0"/>
                <p:cNvSpPr/>
                <p:nvPr/>
              </p:nvSpPr>
              <p:spPr>
                <a:xfrm>
                  <a:off x="9668201" y="2753561"/>
                  <a:ext cx="1842900" cy="342300"/>
                </a:xfrm>
                <a:prstGeom prst="rect">
                  <a:avLst/>
                </a:prstGeom>
                <a:noFill/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FC (512x32)/Linear</a:t>
                  </a:r>
                  <a:endParaRPr/>
                </a:p>
              </p:txBody>
            </p:sp>
          </p:grpSp>
        </p:grpSp>
        <p:grpSp>
          <p:nvGrpSpPr>
            <p:cNvPr id="252" name="Google Shape;252;g316cc4f5b50_0_0"/>
            <p:cNvGrpSpPr/>
            <p:nvPr/>
          </p:nvGrpSpPr>
          <p:grpSpPr>
            <a:xfrm>
              <a:off x="1327225" y="1044670"/>
              <a:ext cx="2179800" cy="4539579"/>
              <a:chOff x="2862628" y="891524"/>
              <a:chExt cx="2179800" cy="4539579"/>
            </a:xfrm>
          </p:grpSpPr>
          <p:grpSp>
            <p:nvGrpSpPr>
              <p:cNvPr id="253" name="Google Shape;253;g316cc4f5b50_0_0"/>
              <p:cNvGrpSpPr/>
              <p:nvPr/>
            </p:nvGrpSpPr>
            <p:grpSpPr>
              <a:xfrm>
                <a:off x="2915555" y="891524"/>
                <a:ext cx="1986866" cy="3826771"/>
                <a:chOff x="3995814" y="917933"/>
                <a:chExt cx="1986866" cy="3826771"/>
              </a:xfrm>
            </p:grpSpPr>
            <p:sp>
              <p:nvSpPr>
                <p:cNvPr id="254" name="Google Shape;254;g316cc4f5b50_0_0"/>
                <p:cNvSpPr/>
                <p:nvPr/>
              </p:nvSpPr>
              <p:spPr>
                <a:xfrm>
                  <a:off x="4218108" y="2054076"/>
                  <a:ext cx="1197900" cy="342300"/>
                </a:xfrm>
                <a:prstGeom prst="rect">
                  <a:avLst/>
                </a:prstGeom>
                <a:solidFill>
                  <a:srgbClr val="FFC000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ResBlock 1</a:t>
                  </a:r>
                  <a:endParaRPr/>
                </a:p>
              </p:txBody>
            </p:sp>
            <p:sp>
              <p:nvSpPr>
                <p:cNvPr id="255" name="Google Shape;255;g316cc4f5b50_0_0"/>
                <p:cNvSpPr/>
                <p:nvPr/>
              </p:nvSpPr>
              <p:spPr>
                <a:xfrm>
                  <a:off x="4218106" y="3495013"/>
                  <a:ext cx="1197900" cy="424800"/>
                </a:xfrm>
                <a:prstGeom prst="rect">
                  <a:avLst/>
                </a:prstGeom>
                <a:solidFill>
                  <a:srgbClr val="FFC000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ResBlock 2</a:t>
                  </a:r>
                  <a:endParaRPr/>
                </a:p>
              </p:txBody>
            </p:sp>
            <p:sp>
              <p:nvSpPr>
                <p:cNvPr id="256" name="Google Shape;256;g316cc4f5b50_0_0"/>
                <p:cNvSpPr/>
                <p:nvPr/>
              </p:nvSpPr>
              <p:spPr>
                <a:xfrm>
                  <a:off x="4307663" y="2735172"/>
                  <a:ext cx="1089900" cy="424800"/>
                </a:xfrm>
                <a:prstGeom prst="rect">
                  <a:avLst/>
                </a:prstGeom>
                <a:solidFill>
                  <a:srgbClr val="00B050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Cat</a:t>
                  </a:r>
                  <a:endParaRPr/>
                </a:p>
              </p:txBody>
            </p:sp>
            <p:cxnSp>
              <p:nvCxnSpPr>
                <p:cNvPr id="257" name="Google Shape;257;g316cc4f5b50_0_0"/>
                <p:cNvCxnSpPr/>
                <p:nvPr/>
              </p:nvCxnSpPr>
              <p:spPr>
                <a:xfrm>
                  <a:off x="4818749" y="2390541"/>
                  <a:ext cx="0" cy="314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258" name="Google Shape;258;g316cc4f5b50_0_0"/>
                <p:cNvCxnSpPr/>
                <p:nvPr/>
              </p:nvCxnSpPr>
              <p:spPr>
                <a:xfrm>
                  <a:off x="4837222" y="3157159"/>
                  <a:ext cx="0" cy="314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sp>
              <p:nvSpPr>
                <p:cNvPr id="259" name="Google Shape;259;g316cc4f5b50_0_0"/>
                <p:cNvSpPr/>
                <p:nvPr/>
              </p:nvSpPr>
              <p:spPr>
                <a:xfrm>
                  <a:off x="4307662" y="1359576"/>
                  <a:ext cx="1089900" cy="342300"/>
                </a:xfrm>
                <a:prstGeom prst="rect">
                  <a:avLst/>
                </a:prstGeom>
                <a:solidFill>
                  <a:srgbClr val="00B0F0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State</a:t>
                  </a:r>
                  <a:endParaRPr/>
                </a:p>
              </p:txBody>
            </p:sp>
            <p:cxnSp>
              <p:nvCxnSpPr>
                <p:cNvPr id="260" name="Google Shape;260;g316cc4f5b50_0_0"/>
                <p:cNvCxnSpPr/>
                <p:nvPr/>
              </p:nvCxnSpPr>
              <p:spPr>
                <a:xfrm>
                  <a:off x="4809512" y="1743996"/>
                  <a:ext cx="0" cy="314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261" name="Google Shape;261;g316cc4f5b50_0_0"/>
                <p:cNvCxnSpPr/>
                <p:nvPr/>
              </p:nvCxnSpPr>
              <p:spPr>
                <a:xfrm rot="10800000" flipH="1">
                  <a:off x="4837222" y="1863627"/>
                  <a:ext cx="1022700" cy="12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2" name="Google Shape;262;g316cc4f5b50_0_0"/>
                <p:cNvCxnSpPr/>
                <p:nvPr/>
              </p:nvCxnSpPr>
              <p:spPr>
                <a:xfrm>
                  <a:off x="5859875" y="1863581"/>
                  <a:ext cx="0" cy="1120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3" name="Google Shape;263;g316cc4f5b50_0_0"/>
                <p:cNvCxnSpPr/>
                <p:nvPr/>
              </p:nvCxnSpPr>
              <p:spPr>
                <a:xfrm>
                  <a:off x="5383007" y="2980098"/>
                  <a:ext cx="4617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</p:cxnSp>
            <p:sp>
              <p:nvSpPr>
                <p:cNvPr id="264" name="Google Shape;264;g316cc4f5b50_0_0"/>
                <p:cNvSpPr/>
                <p:nvPr/>
              </p:nvSpPr>
              <p:spPr>
                <a:xfrm>
                  <a:off x="5733380" y="2394811"/>
                  <a:ext cx="249300" cy="2307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65" name="Google Shape;265;g316cc4f5b50_0_0"/>
                <p:cNvCxnSpPr/>
                <p:nvPr/>
              </p:nvCxnSpPr>
              <p:spPr>
                <a:xfrm>
                  <a:off x="5733380" y="2512898"/>
                  <a:ext cx="249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66" name="Google Shape;266;g316cc4f5b50_0_0"/>
                <p:cNvCxnSpPr/>
                <p:nvPr/>
              </p:nvCxnSpPr>
              <p:spPr>
                <a:xfrm>
                  <a:off x="4837222" y="3931405"/>
                  <a:ext cx="0" cy="314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sp>
              <p:nvSpPr>
                <p:cNvPr id="267" name="Google Shape;267;g316cc4f5b50_0_0"/>
                <p:cNvSpPr/>
                <p:nvPr/>
              </p:nvSpPr>
              <p:spPr>
                <a:xfrm>
                  <a:off x="3995814" y="4319904"/>
                  <a:ext cx="1834500" cy="424800"/>
                </a:xfrm>
                <a:prstGeom prst="rect">
                  <a:avLst/>
                </a:prstGeom>
                <a:solidFill>
                  <a:srgbClr val="F4C4D3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FC (32x</a:t>
                  </a:r>
                  <a:r>
                    <a:rPr lang="en-US" sz="1400" b="1" i="0" u="none" strike="noStrike" cap="none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1</a:t>
                  </a: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)</a:t>
                  </a:r>
                  <a:endParaRPr/>
                </a:p>
              </p:txBody>
            </p:sp>
            <p:sp>
              <p:nvSpPr>
                <p:cNvPr id="268" name="Google Shape;268;g316cc4f5b50_0_0"/>
                <p:cNvSpPr txBox="1"/>
                <p:nvPr/>
              </p:nvSpPr>
              <p:spPr>
                <a:xfrm>
                  <a:off x="4512280" y="917933"/>
                  <a:ext cx="9327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Critic</a:t>
                  </a:r>
                  <a:endParaRPr/>
                </a:p>
              </p:txBody>
            </p:sp>
          </p:grpSp>
          <p:cxnSp>
            <p:nvCxnSpPr>
              <p:cNvPr id="269" name="Google Shape;269;g316cc4f5b50_0_0"/>
              <p:cNvCxnSpPr/>
              <p:nvPr/>
            </p:nvCxnSpPr>
            <p:spPr>
              <a:xfrm>
                <a:off x="3729253" y="4754742"/>
                <a:ext cx="0" cy="3144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70" name="Google Shape;270;g316cc4f5b50_0_0"/>
              <p:cNvSpPr txBox="1"/>
              <p:nvPr/>
            </p:nvSpPr>
            <p:spPr>
              <a:xfrm>
                <a:off x="2862628" y="5117603"/>
                <a:ext cx="2179800" cy="313500"/>
              </a:xfrm>
              <a:prstGeom prst="rect">
                <a:avLst/>
              </a:prstGeom>
              <a:blipFill rotWithShape="1">
                <a:blip r:embed="rId3">
                  <a:alphaModFix/>
                </a:blip>
                <a:stretch>
                  <a:fillRect l="-839" t="-1959" b="-19609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</p:grpSp>
        <p:grpSp>
          <p:nvGrpSpPr>
            <p:cNvPr id="271" name="Google Shape;271;g316cc4f5b50_0_0"/>
            <p:cNvGrpSpPr/>
            <p:nvPr/>
          </p:nvGrpSpPr>
          <p:grpSpPr>
            <a:xfrm>
              <a:off x="3501454" y="890402"/>
              <a:ext cx="7399197" cy="5454223"/>
              <a:chOff x="1133171" y="811592"/>
              <a:chExt cx="7399197" cy="5454223"/>
            </a:xfrm>
          </p:grpSpPr>
          <p:grpSp>
            <p:nvGrpSpPr>
              <p:cNvPr id="272" name="Google Shape;272;g316cc4f5b50_0_0"/>
              <p:cNvGrpSpPr/>
              <p:nvPr/>
            </p:nvGrpSpPr>
            <p:grpSpPr>
              <a:xfrm>
                <a:off x="1284902" y="811592"/>
                <a:ext cx="1986866" cy="3826771"/>
                <a:chOff x="3995814" y="917933"/>
                <a:chExt cx="1986866" cy="3826771"/>
              </a:xfrm>
            </p:grpSpPr>
            <p:sp>
              <p:nvSpPr>
                <p:cNvPr id="273" name="Google Shape;273;g316cc4f5b50_0_0"/>
                <p:cNvSpPr/>
                <p:nvPr/>
              </p:nvSpPr>
              <p:spPr>
                <a:xfrm>
                  <a:off x="4229664" y="2054076"/>
                  <a:ext cx="1195500" cy="342300"/>
                </a:xfrm>
                <a:prstGeom prst="rect">
                  <a:avLst/>
                </a:prstGeom>
                <a:solidFill>
                  <a:srgbClr val="FFC000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ResBlock 1</a:t>
                  </a:r>
                  <a:endParaRPr/>
                </a:p>
              </p:txBody>
            </p:sp>
            <p:sp>
              <p:nvSpPr>
                <p:cNvPr id="274" name="Google Shape;274;g316cc4f5b50_0_0"/>
                <p:cNvSpPr/>
                <p:nvPr/>
              </p:nvSpPr>
              <p:spPr>
                <a:xfrm>
                  <a:off x="4211190" y="3495013"/>
                  <a:ext cx="1195500" cy="424800"/>
                </a:xfrm>
                <a:prstGeom prst="rect">
                  <a:avLst/>
                </a:prstGeom>
                <a:solidFill>
                  <a:srgbClr val="FFC000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ResBlock 2</a:t>
                  </a:r>
                  <a:endParaRPr/>
                </a:p>
              </p:txBody>
            </p:sp>
            <p:sp>
              <p:nvSpPr>
                <p:cNvPr id="275" name="Google Shape;275;g316cc4f5b50_0_0"/>
                <p:cNvSpPr/>
                <p:nvPr/>
              </p:nvSpPr>
              <p:spPr>
                <a:xfrm>
                  <a:off x="4307663" y="2735172"/>
                  <a:ext cx="1089900" cy="424800"/>
                </a:xfrm>
                <a:prstGeom prst="rect">
                  <a:avLst/>
                </a:prstGeom>
                <a:solidFill>
                  <a:srgbClr val="00B050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Cat</a:t>
                  </a:r>
                  <a:endParaRPr/>
                </a:p>
              </p:txBody>
            </p:sp>
            <p:cxnSp>
              <p:nvCxnSpPr>
                <p:cNvPr id="276" name="Google Shape;276;g316cc4f5b50_0_0"/>
                <p:cNvCxnSpPr/>
                <p:nvPr/>
              </p:nvCxnSpPr>
              <p:spPr>
                <a:xfrm>
                  <a:off x="4818749" y="2390541"/>
                  <a:ext cx="0" cy="314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277" name="Google Shape;277;g316cc4f5b50_0_0"/>
                <p:cNvCxnSpPr/>
                <p:nvPr/>
              </p:nvCxnSpPr>
              <p:spPr>
                <a:xfrm>
                  <a:off x="4837222" y="3157159"/>
                  <a:ext cx="0" cy="314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sp>
              <p:nvSpPr>
                <p:cNvPr id="278" name="Google Shape;278;g316cc4f5b50_0_0"/>
                <p:cNvSpPr/>
                <p:nvPr/>
              </p:nvSpPr>
              <p:spPr>
                <a:xfrm>
                  <a:off x="4307662" y="1359576"/>
                  <a:ext cx="1089900" cy="342300"/>
                </a:xfrm>
                <a:prstGeom prst="rect">
                  <a:avLst/>
                </a:prstGeom>
                <a:solidFill>
                  <a:srgbClr val="00B0F0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State</a:t>
                  </a:r>
                  <a:endParaRPr/>
                </a:p>
              </p:txBody>
            </p:sp>
            <p:cxnSp>
              <p:nvCxnSpPr>
                <p:cNvPr id="279" name="Google Shape;279;g316cc4f5b50_0_0"/>
                <p:cNvCxnSpPr/>
                <p:nvPr/>
              </p:nvCxnSpPr>
              <p:spPr>
                <a:xfrm>
                  <a:off x="4809512" y="1743996"/>
                  <a:ext cx="0" cy="314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cxnSp>
              <p:nvCxnSpPr>
                <p:cNvPr id="280" name="Google Shape;280;g316cc4f5b50_0_0"/>
                <p:cNvCxnSpPr/>
                <p:nvPr/>
              </p:nvCxnSpPr>
              <p:spPr>
                <a:xfrm rot="10800000" flipH="1">
                  <a:off x="4837222" y="1863627"/>
                  <a:ext cx="1022700" cy="120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1" name="Google Shape;281;g316cc4f5b50_0_0"/>
                <p:cNvCxnSpPr/>
                <p:nvPr/>
              </p:nvCxnSpPr>
              <p:spPr>
                <a:xfrm>
                  <a:off x="5859875" y="1863581"/>
                  <a:ext cx="0" cy="1120800"/>
                </a:xfrm>
                <a:prstGeom prst="straightConnector1">
                  <a:avLst/>
                </a:prstGeom>
                <a:noFill/>
                <a:ln w="1905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2" name="Google Shape;282;g316cc4f5b50_0_0"/>
                <p:cNvCxnSpPr/>
                <p:nvPr/>
              </p:nvCxnSpPr>
              <p:spPr>
                <a:xfrm>
                  <a:off x="5383007" y="2980098"/>
                  <a:ext cx="4617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stealth" w="med" len="med"/>
                  <a:tailEnd type="none" w="sm" len="sm"/>
                </a:ln>
              </p:spPr>
            </p:cxnSp>
            <p:sp>
              <p:nvSpPr>
                <p:cNvPr id="283" name="Google Shape;283;g316cc4f5b50_0_0"/>
                <p:cNvSpPr/>
                <p:nvPr/>
              </p:nvSpPr>
              <p:spPr>
                <a:xfrm>
                  <a:off x="5733380" y="2394811"/>
                  <a:ext cx="249300" cy="230700"/>
                </a:xfrm>
                <a:prstGeom prst="ellipse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1" i="0" u="none" strike="noStrike" cap="non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cxnSp>
              <p:nvCxnSpPr>
                <p:cNvPr id="284" name="Google Shape;284;g316cc4f5b50_0_0"/>
                <p:cNvCxnSpPr/>
                <p:nvPr/>
              </p:nvCxnSpPr>
              <p:spPr>
                <a:xfrm>
                  <a:off x="5733380" y="2512898"/>
                  <a:ext cx="249300" cy="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cxnSp>
              <p:nvCxnSpPr>
                <p:cNvPr id="285" name="Google Shape;285;g316cc4f5b50_0_0"/>
                <p:cNvCxnSpPr/>
                <p:nvPr/>
              </p:nvCxnSpPr>
              <p:spPr>
                <a:xfrm>
                  <a:off x="4837222" y="3931405"/>
                  <a:ext cx="0" cy="314400"/>
                </a:xfrm>
                <a:prstGeom prst="straightConnector1">
                  <a:avLst/>
                </a:prstGeom>
                <a:noFill/>
                <a:ln w="127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stealth" w="med" len="med"/>
                </a:ln>
              </p:spPr>
            </p:cxnSp>
            <p:sp>
              <p:nvSpPr>
                <p:cNvPr id="286" name="Google Shape;286;g316cc4f5b50_0_0"/>
                <p:cNvSpPr/>
                <p:nvPr/>
              </p:nvSpPr>
              <p:spPr>
                <a:xfrm>
                  <a:off x="3995814" y="4319904"/>
                  <a:ext cx="1834500" cy="424800"/>
                </a:xfrm>
                <a:prstGeom prst="rect">
                  <a:avLst/>
                </a:prstGeom>
                <a:solidFill>
                  <a:srgbClr val="F4C4D3">
                    <a:alpha val="40000"/>
                  </a:srgbClr>
                </a:solidFill>
                <a:ln w="25400" cap="flat" cmpd="sng">
                  <a:solidFill>
                    <a:schemeClr val="dk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FC (32x</a:t>
                  </a:r>
                  <a:r>
                    <a:rPr lang="en-US" sz="1400" b="1" i="0" u="none" strike="noStrike" cap="none">
                      <a:solidFill>
                        <a:srgbClr val="FF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2</a:t>
                  </a:r>
                  <a:r>
                    <a:rPr lang="en-US" sz="1400" b="1" i="0" u="none" strike="noStrike" cap="none">
                      <a:solidFill>
                        <a:schemeClr val="dk1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)</a:t>
                  </a:r>
                  <a:endParaRPr/>
                </a:p>
              </p:txBody>
            </p:sp>
            <p:sp>
              <p:nvSpPr>
                <p:cNvPr id="287" name="Google Shape;287;g316cc4f5b50_0_0"/>
                <p:cNvSpPr txBox="1"/>
                <p:nvPr/>
              </p:nvSpPr>
              <p:spPr>
                <a:xfrm>
                  <a:off x="4512280" y="917933"/>
                  <a:ext cx="932700" cy="3078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rPr lang="en-US" sz="1400" b="1" i="0" u="none" strike="noStrike" cap="non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Actor</a:t>
                  </a:r>
                  <a:endParaRPr/>
                </a:p>
              </p:txBody>
            </p:sp>
          </p:grpSp>
          <p:cxnSp>
            <p:nvCxnSpPr>
              <p:cNvPr id="288" name="Google Shape;288;g316cc4f5b50_0_0"/>
              <p:cNvCxnSpPr/>
              <p:nvPr/>
            </p:nvCxnSpPr>
            <p:spPr>
              <a:xfrm>
                <a:off x="2107837" y="4762646"/>
                <a:ext cx="0" cy="52170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89" name="Google Shape;289;g316cc4f5b50_0_0"/>
              <p:cNvSpPr txBox="1"/>
              <p:nvPr/>
            </p:nvSpPr>
            <p:spPr>
              <a:xfrm>
                <a:off x="1133171" y="4903086"/>
                <a:ext cx="9654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Sigmoid</a:t>
                </a:r>
                <a:endParaRPr/>
              </a:p>
            </p:txBody>
          </p:sp>
          <p:sp>
            <p:nvSpPr>
              <p:cNvPr id="290" name="Google Shape;290;g316cc4f5b50_0_0"/>
              <p:cNvSpPr txBox="1"/>
              <p:nvPr/>
            </p:nvSpPr>
            <p:spPr>
              <a:xfrm>
                <a:off x="2258347" y="4901597"/>
                <a:ext cx="8757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rPr>
                  <a:t>tanh</a:t>
                </a:r>
                <a:endParaRPr/>
              </a:p>
            </p:txBody>
          </p:sp>
          <p:sp>
            <p:nvSpPr>
              <p:cNvPr id="291" name="Google Shape;291;g316cc4f5b50_0_0"/>
              <p:cNvSpPr txBox="1"/>
              <p:nvPr/>
            </p:nvSpPr>
            <p:spPr>
              <a:xfrm>
                <a:off x="2234658" y="5444901"/>
                <a:ext cx="884700" cy="738600"/>
              </a:xfrm>
              <a:prstGeom prst="rect">
                <a:avLst/>
              </a:prstGeom>
              <a:blipFill rotWithShape="1">
                <a:blip r:embed="rId4">
                  <a:alphaModFix/>
                </a:blip>
                <a:stretch>
                  <a:fillRect l="-2068" t="-1649" r="-4138" b="-4129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92" name="Google Shape;292;g316cc4f5b50_0_0"/>
              <p:cNvSpPr txBox="1"/>
              <p:nvPr/>
            </p:nvSpPr>
            <p:spPr>
              <a:xfrm>
                <a:off x="1234197" y="5444901"/>
                <a:ext cx="884700" cy="738600"/>
              </a:xfrm>
              <a:prstGeom prst="rect">
                <a:avLst/>
              </a:prstGeom>
              <a:blipFill rotWithShape="1">
                <a:blip r:embed="rId5">
                  <a:alphaModFix/>
                </a:blip>
                <a:stretch>
                  <a:fillRect l="-2069" t="-1649" b="-4129"/>
                </a:stretch>
              </a:blip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0" i="0" u="none" strike="noStrike" cap="none">
                    <a:latin typeface="Arial"/>
                    <a:ea typeface="Arial"/>
                    <a:cs typeface="Arial"/>
                    <a:sym typeface="Arial"/>
                  </a:rPr>
                  <a:t> </a:t>
                </a:r>
                <a:endParaRPr/>
              </a:p>
            </p:txBody>
          </p:sp>
          <p:sp>
            <p:nvSpPr>
              <p:cNvPr id="293" name="Google Shape;293;g316cc4f5b50_0_0"/>
              <p:cNvSpPr/>
              <p:nvPr/>
            </p:nvSpPr>
            <p:spPr>
              <a:xfrm>
                <a:off x="1146000" y="5374141"/>
                <a:ext cx="2049000" cy="886800"/>
              </a:xfrm>
              <a:prstGeom prst="rect">
                <a:avLst/>
              </a:prstGeom>
              <a:noFill/>
              <a:ln w="25400" cap="flat" cmpd="sng">
                <a:solidFill>
                  <a:srgbClr val="FF0000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g316cc4f5b50_0_0"/>
              <p:cNvSpPr txBox="1"/>
              <p:nvPr/>
            </p:nvSpPr>
            <p:spPr>
              <a:xfrm>
                <a:off x="3819038" y="5641689"/>
                <a:ext cx="2173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Mean Value of Action</a:t>
                </a:r>
                <a:endParaRPr/>
              </a:p>
            </p:txBody>
          </p:sp>
          <p:sp>
            <p:nvSpPr>
              <p:cNvPr id="295" name="Google Shape;295;g316cc4f5b50_0_0"/>
              <p:cNvSpPr txBox="1"/>
              <p:nvPr/>
            </p:nvSpPr>
            <p:spPr>
              <a:xfrm>
                <a:off x="3727717" y="5958015"/>
                <a:ext cx="17943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+ Gaussian noise</a:t>
                </a:r>
                <a:endParaRPr/>
              </a:p>
            </p:txBody>
          </p:sp>
          <p:cxnSp>
            <p:nvCxnSpPr>
              <p:cNvPr id="296" name="Google Shape;296;g316cc4f5b50_0_0"/>
              <p:cNvCxnSpPr/>
              <p:nvPr/>
            </p:nvCxnSpPr>
            <p:spPr>
              <a:xfrm>
                <a:off x="3269474" y="5789551"/>
                <a:ext cx="5292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cxnSp>
            <p:nvCxnSpPr>
              <p:cNvPr id="297" name="Google Shape;297;g316cc4f5b50_0_0"/>
              <p:cNvCxnSpPr/>
              <p:nvPr/>
            </p:nvCxnSpPr>
            <p:spPr>
              <a:xfrm>
                <a:off x="5766260" y="5803132"/>
                <a:ext cx="529200" cy="0"/>
              </a:xfrm>
              <a:prstGeom prst="straightConnector1">
                <a:avLst/>
              </a:prstGeom>
              <a:noFill/>
              <a:ln w="12700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stealth" w="med" len="med"/>
              </a:ln>
            </p:spPr>
          </p:cxnSp>
          <p:sp>
            <p:nvSpPr>
              <p:cNvPr id="298" name="Google Shape;298;g316cc4f5b50_0_0"/>
              <p:cNvSpPr txBox="1"/>
              <p:nvPr/>
            </p:nvSpPr>
            <p:spPr>
              <a:xfrm>
                <a:off x="5777070" y="5454107"/>
                <a:ext cx="772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rgbClr val="0070C0"/>
                    </a:solidFill>
                    <a:latin typeface="Arial"/>
                    <a:ea typeface="Arial"/>
                    <a:cs typeface="Arial"/>
                    <a:sym typeface="Arial"/>
                  </a:rPr>
                  <a:t>Clip</a:t>
                </a:r>
                <a:endParaRPr/>
              </a:p>
            </p:txBody>
          </p:sp>
          <p:sp>
            <p:nvSpPr>
              <p:cNvPr id="299" name="Google Shape;299;g316cc4f5b50_0_0"/>
              <p:cNvSpPr txBox="1"/>
              <p:nvPr/>
            </p:nvSpPr>
            <p:spPr>
              <a:xfrm>
                <a:off x="6359168" y="5651029"/>
                <a:ext cx="2173200" cy="307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400" b="1" i="0" u="none" strike="noStrike" cap="none">
                    <a:solidFill>
                      <a:srgbClr val="FF0000"/>
                    </a:solidFill>
                    <a:latin typeface="Arial"/>
                    <a:ea typeface="Arial"/>
                    <a:cs typeface="Arial"/>
                    <a:sym typeface="Arial"/>
                  </a:rPr>
                  <a:t>Action</a:t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7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306" name="Google Shape;306;p7"/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Performance in </a:t>
            </a:r>
            <a:r>
              <a:rPr lang="en-US" sz="2800" b="1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</a:t>
            </a: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aper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07" name="Google Shape;307;p7" descr="A graph of steps and step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05193" y="1600914"/>
            <a:ext cx="3731304" cy="2897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7" descr="A graph of a diagra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35819" y="1612150"/>
            <a:ext cx="3513816" cy="2788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7" descr="A screenshot of a video game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91176" y="1600914"/>
            <a:ext cx="3056082" cy="2949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7"/>
          <p:cNvSpPr txBox="1"/>
          <p:nvPr/>
        </p:nvSpPr>
        <p:spPr>
          <a:xfrm>
            <a:off x="795792" y="6027764"/>
            <a:ext cx="1221362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 Taheri and S. R. Hosseini, “Deep re-inforcement learning with enhanced PPO forsafe mobile robot navigation,” arXiv preprintarXiv:2405.16266, 2024</a:t>
            </a:r>
            <a:endParaRPr/>
          </a:p>
        </p:txBody>
      </p:sp>
      <p:sp>
        <p:nvSpPr>
          <p:cNvPr id="311" name="Google Shape;311;p7"/>
          <p:cNvSpPr txBox="1"/>
          <p:nvPr/>
        </p:nvSpPr>
        <p:spPr>
          <a:xfrm>
            <a:off x="858696" y="5011588"/>
            <a:ext cx="6504708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https://github.com/hamidthri/navbot_ppo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A4D4CF3-0EE7-1AEC-1629-CE5BCCB4F2B4}"/>
              </a:ext>
            </a:extLst>
          </p:cNvPr>
          <p:cNvSpPr txBox="1"/>
          <p:nvPr/>
        </p:nvSpPr>
        <p:spPr>
          <a:xfrm>
            <a:off x="2254969" y="4610967"/>
            <a:ext cx="1340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.gif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9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318" name="Google Shape;318;p9"/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Performance in Code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19" name="Google Shape;319;p9" descr="A graph of steps and steps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01748" y="1161238"/>
            <a:ext cx="2944144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9" descr="A graph of a graph showing a number of episodes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9933" y="3730564"/>
            <a:ext cx="3429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9" descr="A graph of a diagram&#10;&#10;Description automatically generated with medium confidenc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933285" y="3610902"/>
            <a:ext cx="2881087" cy="2286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9" descr="A graph of a diagram&#10;&#10;Description automatically generated with medium confidenc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24160" y="1099268"/>
            <a:ext cx="3429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9" descr="A screen shot of a computer generated image&#10;&#10;Description automatically generated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68663" y="1207481"/>
            <a:ext cx="2206914" cy="212474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9" descr="A video game of a blue and yellow triangle with a black circle&#10;&#10;Description automatically generated with medium confidence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929985" y="3566542"/>
            <a:ext cx="2245592" cy="212140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9"/>
          <p:cNvSpPr txBox="1"/>
          <p:nvPr/>
        </p:nvSpPr>
        <p:spPr>
          <a:xfrm>
            <a:off x="7299350" y="6060538"/>
            <a:ext cx="450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 Taheri and S. R. Hosseini, “Deep re-inforcement learning with enhanced PPO forsafe mobile robot navigation,” arXiv preprintarXiv:2405.16266, 2024</a:t>
            </a:r>
            <a:endParaRPr sz="12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E2EE922-37B2-3E77-5BEF-CBA6C3C6A0C9}"/>
              </a:ext>
            </a:extLst>
          </p:cNvPr>
          <p:cNvSpPr txBox="1"/>
          <p:nvPr/>
        </p:nvSpPr>
        <p:spPr>
          <a:xfrm>
            <a:off x="1679848" y="5743014"/>
            <a:ext cx="13405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.gif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3A4F8C-73D0-EF86-C07A-52624325901F}"/>
              </a:ext>
            </a:extLst>
          </p:cNvPr>
          <p:cNvSpPr txBox="1"/>
          <p:nvPr/>
        </p:nvSpPr>
        <p:spPr>
          <a:xfrm>
            <a:off x="334108" y="6038874"/>
            <a:ext cx="64607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https://github.com/liliyequantum/RL_in_robotics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0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332" name="Google Shape;332;p20"/>
          <p:cNvSpPr txBox="1"/>
          <p:nvPr/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Future Work</a:t>
            </a:r>
            <a:endParaRPr sz="2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3" name="Google Shape;333;p20"/>
          <p:cNvSpPr txBox="1"/>
          <p:nvPr/>
        </p:nvSpPr>
        <p:spPr>
          <a:xfrm>
            <a:off x="1452202" y="3961130"/>
            <a:ext cx="339456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Q1: The proposed PPO shows the slower convergence speed compared to DDPG</a:t>
            </a:r>
            <a:endParaRPr/>
          </a:p>
        </p:txBody>
      </p:sp>
      <p:pic>
        <p:nvPicPr>
          <p:cNvPr id="334" name="Google Shape;334;p20" descr="A graph of a graph showing a number of episodes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8113" y="1329100"/>
            <a:ext cx="3429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20" descr="A graph of a diagram&#10;&#10;Description automatically generated with medium confidenc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25296" y="1329100"/>
            <a:ext cx="3429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0"/>
          <p:cNvSpPr txBox="1"/>
          <p:nvPr/>
        </p:nvSpPr>
        <p:spPr>
          <a:xfrm>
            <a:off x="6600019" y="3936467"/>
            <a:ext cx="3854771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Q2: The Converged reward of the proposed PPO is similar or slightly worse than DDPG in 4 x 4 environments</a:t>
            </a:r>
            <a:endParaRPr/>
          </a:p>
        </p:txBody>
      </p:sp>
      <p:sp>
        <p:nvSpPr>
          <p:cNvPr id="337" name="Google Shape;337;p20"/>
          <p:cNvSpPr txBox="1"/>
          <p:nvPr/>
        </p:nvSpPr>
        <p:spPr>
          <a:xfrm>
            <a:off x="1452203" y="4825230"/>
            <a:ext cx="328646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A1: Increase learning rate, reduce neurons in Residual Block layers or change the network structure of it</a:t>
            </a:r>
            <a:endParaRPr/>
          </a:p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20"/>
          <p:cNvSpPr txBox="1"/>
          <p:nvPr/>
        </p:nvSpPr>
        <p:spPr>
          <a:xfrm>
            <a:off x="6600019" y="4893802"/>
            <a:ext cx="3926842" cy="9541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A2: Adjust PPO's initial noise level in stochastic policy to enhance reward convergence.</a:t>
            </a:r>
            <a:endParaRPr/>
          </a:p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0070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20"/>
          <p:cNvSpPr txBox="1"/>
          <p:nvPr/>
        </p:nvSpPr>
        <p:spPr>
          <a:xfrm>
            <a:off x="2650858" y="5735496"/>
            <a:ext cx="737450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2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0" i="0" u="none" strike="noStrike" cap="none">
                <a:solidFill>
                  <a:srgbClr val="0070C0"/>
                </a:solidFill>
                <a:latin typeface="Arial"/>
                <a:ea typeface="Arial"/>
                <a:cs typeface="Arial"/>
                <a:sym typeface="Arial"/>
              </a:rPr>
              <a:t>Exploration vs. Exploitation trade-off plays a crucial role in final reward values.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3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graphicFrame>
        <p:nvGraphicFramePr>
          <p:cNvPr id="346" name="Google Shape;346;p23"/>
          <p:cNvGraphicFramePr/>
          <p:nvPr/>
        </p:nvGraphicFramePr>
        <p:xfrm>
          <a:off x="558800" y="1448982"/>
          <a:ext cx="11001825" cy="4026075"/>
        </p:xfrm>
        <a:graphic>
          <a:graphicData uri="http://schemas.openxmlformats.org/drawingml/2006/table">
            <a:tbl>
              <a:tblPr firstRow="1" bandRow="1">
                <a:noFill/>
                <a:tableStyleId>{F562865E-DE97-4F70-B562-7BF4544BAA20}</a:tableStyleId>
              </a:tblPr>
              <a:tblGrid>
                <a:gridCol w="625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1375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[1]  H. Taheri and S. R. Hosseini, “Deep reinforcement learning with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enhanced PPO for safe mobile robot navigation,” arXiv preprint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arXiv:2405.16266, 2024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b="0" u="none" strike="noStrike" cap="none">
                          <a:solidFill>
                            <a:schemeClr val="dk1"/>
                          </a:solidFill>
                        </a:rPr>
                        <a:t>We relied extensively on this paper across Sections I through V to develop the PPO agent for robot navigation.</a:t>
                      </a: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b="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09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[2] Z. Liu, Y. Zhai, J. Li, G. Wang, Y. Miao, and H. Wang, “Graph relational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reinforcement learning for mobile robot navigation in large-scale crowded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environments,” IEEE Transactions on Intelligent Transportation Systems,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2023.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We use this paper to introduce Graph Relational Reinforcement Learning (GRRL) for robot navigation in Section I.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05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[3] Z. Wang, Y. Wang, Z. Wang, H. Yan, Z. Xu, and Z. Wu, “Research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on autonomous robots navigation based on reinforcement learning,” in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2024 3rd International Conference on Robotics, Artificial Intelligence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400" u="none" strike="noStrike" cap="none"/>
                        <a:t>and Intelligent Control (RAIIC). IEEE, 2024.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strike="noStrike" cap="none"/>
                        <a:t> We use this paper to introduce Deep Q-Networks for robot navigation in Section I.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347" name="Google Shape;347;p23"/>
          <p:cNvGraphicFramePr/>
          <p:nvPr/>
        </p:nvGraphicFramePr>
        <p:xfrm>
          <a:off x="558799" y="904722"/>
          <a:ext cx="11001825" cy="518170"/>
        </p:xfrm>
        <a:graphic>
          <a:graphicData uri="http://schemas.openxmlformats.org/drawingml/2006/table">
            <a:tbl>
              <a:tblPr firstRow="1" bandRow="1">
                <a:noFill/>
                <a:tableStyleId>{F562865E-DE97-4F70-B562-7BF4544BAA20}</a:tableStyleId>
              </a:tblPr>
              <a:tblGrid>
                <a:gridCol w="62582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910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524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FF"/>
                          </a:solidFill>
                        </a:rPr>
                        <a:t>Papers cited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sz="1600" b="1" u="none" strike="noStrike" cap="none">
                          <a:solidFill>
                            <a:srgbClr val="0000FF"/>
                          </a:solidFill>
                        </a:rPr>
                        <a:t>How is the paper used (specifics)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b="1" u="none" strike="noStrike" cap="none">
                          <a:solidFill>
                            <a:srgbClr val="0000FF"/>
                          </a:solidFill>
                        </a:rPr>
                        <a:t>Remarks (if any)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348" name="Google Shape;348;p23"/>
          <p:cNvSpPr txBox="1"/>
          <p:nvPr/>
        </p:nvSpPr>
        <p:spPr>
          <a:xfrm>
            <a:off x="406400" y="152400"/>
            <a:ext cx="112776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1"/>
              <a:buFont typeface="Arial"/>
              <a:buNone/>
            </a:pPr>
            <a:r>
              <a:rPr lang="en-US" sz="2801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References</a:t>
            </a:r>
            <a:endParaRPr sz="2801" b="1" i="0" u="none" strike="noStrike" cap="none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4"/>
          <p:cNvSpPr txBox="1"/>
          <p:nvPr/>
        </p:nvSpPr>
        <p:spPr>
          <a:xfrm>
            <a:off x="6760079" y="4176204"/>
            <a:ext cx="21210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4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9" name="Google Shape;99;p4"/>
          <p:cNvSpPr txBox="1"/>
          <p:nvPr/>
        </p:nvSpPr>
        <p:spPr>
          <a:xfrm>
            <a:off x="271200" y="947850"/>
            <a:ext cx="8269800" cy="53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Objective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Develop adaptable, collision-free navigation for robots in unstructured settings using RL and PPO algorithms.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Challenges in Modern Navigation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Obstacle Avoidance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Navigate around static (e.g., walls) and dynamic obstacles (e.g., people, other robots).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Real-Time Decision Making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Rapidly process continuous data for immediate response.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Limited Sensory Data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Operate with incomplete view of surroundings using local sensors (e.g., LiDAR).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Adaptability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Generalize navigation strategies across various environments without reprogramming.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4"/>
          <p:cNvSpPr txBox="1">
            <a:spLocks noGrp="1"/>
          </p:cNvSpPr>
          <p:nvPr>
            <p:ph type="title"/>
          </p:nvPr>
        </p:nvSpPr>
        <p:spPr>
          <a:xfrm>
            <a:off x="437990" y="151822"/>
            <a:ext cx="114684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>
                <a:solidFill>
                  <a:srgbClr val="0000FF"/>
                </a:solidFill>
              </a:rPr>
              <a:t>What is the issue/prompt under discussion</a:t>
            </a:r>
            <a:endParaRPr sz="2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1" name="Google Shape;101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86800" y="3698972"/>
            <a:ext cx="3346199" cy="1999846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4"/>
          <p:cNvSpPr txBox="1"/>
          <p:nvPr/>
        </p:nvSpPr>
        <p:spPr>
          <a:xfrm>
            <a:off x="8712450" y="5716925"/>
            <a:ext cx="33462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Robot navigation in the complex dynamic environment with multi-human interaction. Source: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link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3" name="Google Shape;103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686800" y="1024047"/>
            <a:ext cx="3346202" cy="1859364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4"/>
          <p:cNvSpPr txBox="1"/>
          <p:nvPr/>
        </p:nvSpPr>
        <p:spPr>
          <a:xfrm>
            <a:off x="8712450" y="2874638"/>
            <a:ext cx="33462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</a:t>
            </a:r>
            <a:r>
              <a:rPr lang="en-US" sz="1200" b="0" i="0" u="none" strike="noStrike" cap="none">
                <a:solidFill>
                  <a:schemeClr val="dk1"/>
                </a:solidFill>
                <a:highlight>
                  <a:srgbClr val="FFFDEA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A situation of obstacle avoidance </a:t>
            </a:r>
            <a:endParaRPr sz="1200" b="0" i="0" u="none" strike="noStrike" cap="none">
              <a:solidFill>
                <a:schemeClr val="dk1"/>
              </a:solidFill>
              <a:highlight>
                <a:srgbClr val="FFFDEA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Source: </a:t>
            </a:r>
            <a:r>
              <a:rPr lang="en-US" sz="1000" b="0" i="0" u="sng" strike="noStrike" cap="non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6"/>
              </a:rPr>
              <a:t>link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180f066b39_0_0"/>
          <p:cNvSpPr txBox="1"/>
          <p:nvPr/>
        </p:nvSpPr>
        <p:spPr>
          <a:xfrm>
            <a:off x="6760079" y="4176204"/>
            <a:ext cx="21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current practice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g3180f066b39_0_0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900" cy="23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112" name="Google Shape;112;g3180f066b39_0_0"/>
          <p:cNvSpPr txBox="1"/>
          <p:nvPr/>
        </p:nvSpPr>
        <p:spPr>
          <a:xfrm>
            <a:off x="271200" y="795450"/>
            <a:ext cx="11366700" cy="26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Why Traditional Methods Fall Short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Lack of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flexibility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 handle unexpected obstacles or changes in environment layout.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Dynamic Obstacles      2. Reactive Navigation Challenges       3. Real-Time Data Limitations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Dependence on </a:t>
            </a: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predefined maps 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makes traditional methods unsuitable for unstructured and dynamic settings.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1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Static Nature       2. Unstructured Settings       3. Limited Scalability</a:t>
            </a:r>
            <a:endParaRPr sz="2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g3180f066b39_0_0"/>
          <p:cNvSpPr txBox="1">
            <a:spLocks noGrp="1"/>
          </p:cNvSpPr>
          <p:nvPr>
            <p:ph type="title"/>
          </p:nvPr>
        </p:nvSpPr>
        <p:spPr>
          <a:xfrm>
            <a:off x="437990" y="151822"/>
            <a:ext cx="11468400" cy="50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2800" b="1">
                <a:solidFill>
                  <a:srgbClr val="0000FF"/>
                </a:solidFill>
              </a:rPr>
              <a:t>What is the issue/prompt under discussion</a:t>
            </a:r>
            <a:endParaRPr sz="2800" b="1">
              <a:solidFill>
                <a:srgbClr val="0000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g3180f066b39_0_0"/>
          <p:cNvSpPr txBox="1"/>
          <p:nvPr/>
        </p:nvSpPr>
        <p:spPr>
          <a:xfrm>
            <a:off x="271200" y="3450125"/>
            <a:ext cx="7542000" cy="30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Our Approach</a:t>
            </a:r>
            <a:endParaRPr sz="2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Proximal Policy Optimization (PPO)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Reliable for continuous action spaces, ideal for dynamic navigation.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Actor-Critic Model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Enhances decision-making by evaluating actions for a balanced, adaptive response.</a:t>
            </a:r>
            <a:endParaRPr sz="2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marR="0" lvl="0" indent="-35560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●"/>
            </a:pPr>
            <a:r>
              <a:rPr lang="en-US"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LiDAR Integration</a:t>
            </a:r>
            <a:r>
              <a:rPr lang="en-US"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Enables real-time adjustments without reliance on pre-defined maps.</a:t>
            </a: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5" name="Google Shape;115;g3180f066b39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248800" y="3097747"/>
            <a:ext cx="3505201" cy="2397876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g3180f066b39_0_0"/>
          <p:cNvSpPr txBox="1"/>
          <p:nvPr/>
        </p:nvSpPr>
        <p:spPr>
          <a:xfrm>
            <a:off x="8407650" y="5716925"/>
            <a:ext cx="3194100" cy="60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Fig. LiDAR-based obstacle detection: minimum distance in sector used as input for PPO network</a:t>
            </a:r>
            <a:endParaRPr sz="1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168bb941e6_0_1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PPO Algorithm - Key Components and Formulas</a:t>
            </a:r>
            <a:endParaRPr/>
          </a:p>
        </p:txBody>
      </p:sp>
      <p:sp>
        <p:nvSpPr>
          <p:cNvPr id="123" name="Google Shape;123;g3168bb941e6_0_1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900" cy="23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124" name="Google Shape;124;g3168bb941e6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775" y="1339050"/>
            <a:ext cx="5268876" cy="156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3168bb941e6_0_1"/>
          <p:cNvSpPr txBox="1"/>
          <p:nvPr/>
        </p:nvSpPr>
        <p:spPr>
          <a:xfrm>
            <a:off x="406400" y="914400"/>
            <a:ext cx="96879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27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1.Generalized Advantage Estimation (GAE)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sp>
        <p:nvSpPr>
          <p:cNvPr id="126" name="Google Shape;126;g3168bb941e6_0_1"/>
          <p:cNvSpPr txBox="1"/>
          <p:nvPr/>
        </p:nvSpPr>
        <p:spPr>
          <a:xfrm>
            <a:off x="356600" y="2745300"/>
            <a:ext cx="97875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2. Return Calculation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27" name="Google Shape;127;g3168bb941e6_0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78000" y="3243938"/>
            <a:ext cx="4903524" cy="99377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g3168bb941e6_0_1"/>
          <p:cNvSpPr txBox="1"/>
          <p:nvPr/>
        </p:nvSpPr>
        <p:spPr>
          <a:xfrm>
            <a:off x="356600" y="4046388"/>
            <a:ext cx="95880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3. Clipped Surrogate Objective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29" name="Google Shape;129;g3168bb941e6_0_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000" y="4452600"/>
            <a:ext cx="7216919" cy="84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g3168bb941e6_0_1"/>
          <p:cNvSpPr txBox="1"/>
          <p:nvPr/>
        </p:nvSpPr>
        <p:spPr>
          <a:xfrm>
            <a:off x="406400" y="5033650"/>
            <a:ext cx="90852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>
                <a:solidFill>
                  <a:schemeClr val="dk1"/>
                </a:solidFill>
              </a:rPr>
              <a:t>4. Value Function Loss</a:t>
            </a:r>
            <a:endParaRPr sz="2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</a:endParaRPr>
          </a:p>
        </p:txBody>
      </p:sp>
      <p:pic>
        <p:nvPicPr>
          <p:cNvPr id="131" name="Google Shape;131;g3168bb941e6_0_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77988" y="5508925"/>
            <a:ext cx="7453800" cy="75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3168bb941e6_0_10"/>
          <p:cNvSpPr txBox="1">
            <a:spLocks noGrp="1"/>
          </p:cNvSpPr>
          <p:nvPr>
            <p:ph type="title"/>
          </p:nvPr>
        </p:nvSpPr>
        <p:spPr>
          <a:xfrm>
            <a:off x="406400" y="152400"/>
            <a:ext cx="11277600" cy="6096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2530D3"/>
                </a:solidFill>
              </a:rPr>
              <a:t>Deep Deterministic Policy Gradient (DDPG)</a:t>
            </a:r>
            <a:endParaRPr/>
          </a:p>
        </p:txBody>
      </p:sp>
      <p:sp>
        <p:nvSpPr>
          <p:cNvPr id="138" name="Google Shape;138;g3168bb941e6_0_10"/>
          <p:cNvSpPr txBox="1">
            <a:spLocks noGrp="1"/>
          </p:cNvSpPr>
          <p:nvPr>
            <p:ph type="body" idx="1"/>
          </p:nvPr>
        </p:nvSpPr>
        <p:spPr>
          <a:xfrm>
            <a:off x="406400" y="914400"/>
            <a:ext cx="11277600" cy="548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g3168bb941e6_0_10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900" cy="231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140" name="Google Shape;140;g3168bb941e6_0_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400" y="914400"/>
            <a:ext cx="5056700" cy="14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g3168bb941e6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3100" y="2054075"/>
            <a:ext cx="2438350" cy="377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g3168bb941e6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6400" y="3559800"/>
            <a:ext cx="5056701" cy="114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g3168bb941e6_0_10"/>
          <p:cNvPicPr preferRelativeResize="0"/>
          <p:nvPr/>
        </p:nvPicPr>
        <p:blipFill rotWithShape="1">
          <a:blip r:embed="rId6">
            <a:alphaModFix/>
          </a:blip>
          <a:srcRect t="-26215" r="-52415" b="-26200"/>
          <a:stretch/>
        </p:blipFill>
        <p:spPr>
          <a:xfrm>
            <a:off x="5463100" y="3963725"/>
            <a:ext cx="5010150" cy="104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g3168bb941e6_0_1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8825" y="4563700"/>
            <a:ext cx="4354074" cy="447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g3168bb941e6_0_10"/>
          <p:cNvPicPr preferRelativeResize="0"/>
          <p:nvPr/>
        </p:nvPicPr>
        <p:blipFill rotWithShape="1">
          <a:blip r:embed="rId8">
            <a:alphaModFix/>
          </a:blip>
          <a:srcRect r="-43740" b="-43740"/>
          <a:stretch/>
        </p:blipFill>
        <p:spPr>
          <a:xfrm>
            <a:off x="585000" y="5149363"/>
            <a:ext cx="8610600" cy="876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168bb941e6_0_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615398" y="5233400"/>
            <a:ext cx="3941064" cy="70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168bb941e6_0_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5000" y="2512175"/>
            <a:ext cx="6199203" cy="1047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54" name="Google Shape;154;p2"/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Problem Setup</a:t>
            </a:r>
            <a:endParaRPr sz="3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55" name="Google Shape;155;p2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9120" y="1061311"/>
            <a:ext cx="5592855" cy="184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" descr="A black robot with wheels and wir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59399" y="3274455"/>
            <a:ext cx="2830360" cy="258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7" name="Google Shape;157;p2"/>
          <p:cNvCxnSpPr>
            <a:stCxn id="158" idx="0"/>
          </p:cNvCxnSpPr>
          <p:nvPr/>
        </p:nvCxnSpPr>
        <p:spPr>
          <a:xfrm rot="10800000">
            <a:off x="2685478" y="2560156"/>
            <a:ext cx="947700" cy="714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58" name="Google Shape;158;p2"/>
          <p:cNvSpPr/>
          <p:nvPr/>
        </p:nvSpPr>
        <p:spPr>
          <a:xfrm>
            <a:off x="2217998" y="3274456"/>
            <a:ext cx="2830360" cy="2522233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Google Shape;159;p2" descr="A diagram of a networ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5729" y="3480893"/>
            <a:ext cx="3423647" cy="241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" descr="A black text on a white background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566220" y="1622649"/>
            <a:ext cx="2740785" cy="546573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"/>
          <p:cNvSpPr txBox="1"/>
          <p:nvPr/>
        </p:nvSpPr>
        <p:spPr>
          <a:xfrm>
            <a:off x="706379" y="6047206"/>
            <a:ext cx="1231119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 Taheri and S. R. Hosseini, “Deep re-inforcement learning with enhanced PPO forsafe mobile robot navigation,” arXiv preprintarXiv:2405.16266, 2024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"/>
          <p:cNvSpPr txBox="1">
            <a:spLocks noGrp="1"/>
          </p:cNvSpPr>
          <p:nvPr>
            <p:ph type="sldNum" idx="12"/>
          </p:nvPr>
        </p:nvSpPr>
        <p:spPr>
          <a:xfrm>
            <a:off x="7863614" y="6442296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68" name="Google Shape;168;p3"/>
          <p:cNvSpPr txBox="1"/>
          <p:nvPr/>
        </p:nvSpPr>
        <p:spPr>
          <a:xfrm>
            <a:off x="412595" y="152489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Problem Setup</a:t>
            </a:r>
            <a:endParaRPr sz="3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9" name="Google Shape;169;p3" descr="A diagram of a diagram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792" y="1029780"/>
            <a:ext cx="5592855" cy="1842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3" descr="A black robot with wheels and wire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30689" y="3364996"/>
            <a:ext cx="2830360" cy="2585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1" name="Google Shape;171;p3"/>
          <p:cNvCxnSpPr>
            <a:stCxn id="172" idx="0"/>
          </p:cNvCxnSpPr>
          <p:nvPr/>
        </p:nvCxnSpPr>
        <p:spPr>
          <a:xfrm rot="10800000">
            <a:off x="2352150" y="2528625"/>
            <a:ext cx="947700" cy="714300"/>
          </a:xfrm>
          <a:prstGeom prst="straightConnector1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172" name="Google Shape;172;p3"/>
          <p:cNvSpPr/>
          <p:nvPr/>
        </p:nvSpPr>
        <p:spPr>
          <a:xfrm>
            <a:off x="1884670" y="3242925"/>
            <a:ext cx="2830360" cy="2829569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3" name="Google Shape;173;p3" descr="A black and white text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4791" y="1199305"/>
            <a:ext cx="4386176" cy="807377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 txBox="1"/>
          <p:nvPr/>
        </p:nvSpPr>
        <p:spPr>
          <a:xfrm>
            <a:off x="7147617" y="2176474"/>
            <a:ext cx="1321315" cy="307777"/>
          </a:xfrm>
          <a:prstGeom prst="rect">
            <a:avLst/>
          </a:prstGeom>
          <a:blipFill rotWithShape="1">
            <a:blip r:embed="rId6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5" name="Google Shape;175;p3"/>
          <p:cNvSpPr txBox="1"/>
          <p:nvPr/>
        </p:nvSpPr>
        <p:spPr>
          <a:xfrm>
            <a:off x="7089749" y="2531958"/>
            <a:ext cx="1691429" cy="307777"/>
          </a:xfrm>
          <a:prstGeom prst="rect">
            <a:avLst/>
          </a:pr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6" name="Google Shape;176;p3"/>
          <p:cNvSpPr txBox="1"/>
          <p:nvPr/>
        </p:nvSpPr>
        <p:spPr>
          <a:xfrm>
            <a:off x="6790949" y="2935148"/>
            <a:ext cx="1691429" cy="307777"/>
          </a:xfrm>
          <a:prstGeom prst="rect">
            <a:avLst/>
          </a:pr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77" name="Google Shape;177;p3"/>
          <p:cNvSpPr txBox="1"/>
          <p:nvPr/>
        </p:nvSpPr>
        <p:spPr>
          <a:xfrm>
            <a:off x="5341543" y="4314332"/>
            <a:ext cx="6213039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Episodic training: When collision or max time step = 800 or arrive the target</a:t>
            </a:r>
            <a:endParaRPr/>
          </a:p>
        </p:txBody>
      </p:sp>
      <p:sp>
        <p:nvSpPr>
          <p:cNvPr id="178" name="Google Shape;178;p3"/>
          <p:cNvSpPr txBox="1"/>
          <p:nvPr/>
        </p:nvSpPr>
        <p:spPr>
          <a:xfrm>
            <a:off x="5341543" y="4747409"/>
            <a:ext cx="55928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Batch size = 8000 time steps</a:t>
            </a:r>
            <a:endParaRPr/>
          </a:p>
        </p:txBody>
      </p:sp>
      <p:sp>
        <p:nvSpPr>
          <p:cNvPr id="179" name="Google Shape;179;p3"/>
          <p:cNvSpPr txBox="1"/>
          <p:nvPr/>
        </p:nvSpPr>
        <p:spPr>
          <a:xfrm>
            <a:off x="5341542" y="5147385"/>
            <a:ext cx="559285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Epochs = 100 steps with Adam optimizer for gradient descent</a:t>
            </a:r>
            <a:endParaRPr/>
          </a:p>
        </p:txBody>
      </p:sp>
      <p:sp>
        <p:nvSpPr>
          <p:cNvPr id="180" name="Google Shape;180;p3"/>
          <p:cNvSpPr txBox="1"/>
          <p:nvPr/>
        </p:nvSpPr>
        <p:spPr>
          <a:xfrm>
            <a:off x="8851212" y="2354454"/>
            <a:ext cx="2827283" cy="738664"/>
          </a:xfrm>
          <a:prstGeom prst="rect">
            <a:avLst/>
          </a:prstGeom>
          <a:blipFill rotWithShape="1">
            <a:blip r:embed="rId9">
              <a:alphaModFix/>
            </a:blip>
            <a:stretch>
              <a:fillRect t="-1652" b="-8263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81" name="Google Shape;181;p3"/>
          <p:cNvSpPr/>
          <p:nvPr/>
        </p:nvSpPr>
        <p:spPr>
          <a:xfrm>
            <a:off x="5207126" y="3617060"/>
            <a:ext cx="6213040" cy="2229695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3"/>
          <p:cNvSpPr txBox="1"/>
          <p:nvPr/>
        </p:nvSpPr>
        <p:spPr>
          <a:xfrm>
            <a:off x="5364779" y="3766867"/>
            <a:ext cx="229275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Training details:</a:t>
            </a:r>
            <a:endParaRPr/>
          </a:p>
        </p:txBody>
      </p:sp>
      <p:sp>
        <p:nvSpPr>
          <p:cNvPr id="183" name="Google Shape;183;p3"/>
          <p:cNvSpPr txBox="1"/>
          <p:nvPr/>
        </p:nvSpPr>
        <p:spPr>
          <a:xfrm>
            <a:off x="766620" y="6093265"/>
            <a:ext cx="1229821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 Taheri and S. R. Hosseini, “Deep re-inforcement learning with enhanced PPO forsafe mobile robot navigation,” arXiv preprintarXiv:2405.16266, 2024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90" name="Google Shape;190;p5"/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Model Architecture: DDPG and PPO Vanilla in Code</a:t>
            </a:r>
            <a:endParaRPr lang="en-US"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1" name="Google Shape;191;p5" descr="A white sheet with black text and black text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44322" y="1122403"/>
            <a:ext cx="8703356" cy="475173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5"/>
          <p:cNvSpPr/>
          <p:nvPr/>
        </p:nvSpPr>
        <p:spPr>
          <a:xfrm>
            <a:off x="1953491" y="4927600"/>
            <a:ext cx="1477818" cy="364836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5" descr="A black text on a white background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53491" y="4960419"/>
            <a:ext cx="1045056" cy="44088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66339" y="5076916"/>
            <a:ext cx="108860" cy="23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6"/>
          <p:cNvSpPr txBox="1">
            <a:spLocks noGrp="1"/>
          </p:cNvSpPr>
          <p:nvPr>
            <p:ph type="sldNum" idx="12"/>
          </p:nvPr>
        </p:nvSpPr>
        <p:spPr>
          <a:xfrm>
            <a:off x="8196942" y="6473827"/>
            <a:ext cx="489857" cy="231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b="1"/>
              <a:t>9</a:t>
            </a:fld>
            <a:endParaRPr b="1"/>
          </a:p>
        </p:txBody>
      </p:sp>
      <p:sp>
        <p:nvSpPr>
          <p:cNvPr id="201" name="Google Shape;201;p6"/>
          <p:cNvSpPr txBox="1"/>
          <p:nvPr/>
        </p:nvSpPr>
        <p:spPr>
          <a:xfrm>
            <a:off x="417100" y="144375"/>
            <a:ext cx="12504900" cy="60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800" b="1" i="0" u="none" strike="noStrike" cap="none" dirty="0">
                <a:solidFill>
                  <a:srgbClr val="0000FF"/>
                </a:solidFill>
                <a:latin typeface="Roboto"/>
                <a:ea typeface="Roboto"/>
                <a:cs typeface="Roboto"/>
                <a:sym typeface="Roboto"/>
              </a:rPr>
              <a:t>Model architecture: Proposed PPO in Paper</a:t>
            </a:r>
            <a:endParaRPr sz="3800" b="1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p6"/>
          <p:cNvSpPr/>
          <p:nvPr/>
        </p:nvSpPr>
        <p:spPr>
          <a:xfrm>
            <a:off x="2702434" y="4245944"/>
            <a:ext cx="789709" cy="286327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3" name="Google Shape;20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735" y="919213"/>
            <a:ext cx="8395056" cy="5213428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6"/>
          <p:cNvSpPr/>
          <p:nvPr/>
        </p:nvSpPr>
        <p:spPr>
          <a:xfrm>
            <a:off x="2554167" y="3897463"/>
            <a:ext cx="4002600" cy="537000"/>
          </a:xfrm>
          <a:prstGeom prst="flowChartConnector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" name="Google Shape;310;p7">
            <a:extLst>
              <a:ext uri="{FF2B5EF4-FFF2-40B4-BE49-F238E27FC236}">
                <a16:creationId xmlns:a16="http://schemas.microsoft.com/office/drawing/2014/main" id="{A78540D9-BB54-B7E4-D369-FD2C674FA1A5}"/>
              </a:ext>
            </a:extLst>
          </p:cNvPr>
          <p:cNvSpPr txBox="1"/>
          <p:nvPr/>
        </p:nvSpPr>
        <p:spPr>
          <a:xfrm>
            <a:off x="795792" y="6027764"/>
            <a:ext cx="1221362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H. Taheri and S. R. Hosseini, “Deep re-inforcement learning with enhanced PPO forsafe mobile robot navigation,” arXiv preprintarXiv:2405.16266, 2024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SU">
  <a:themeElements>
    <a:clrScheme name="Custom 2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8C1D40"/>
      </a:accent2>
      <a:accent3>
        <a:srgbClr val="FFFFFF"/>
      </a:accent3>
      <a:accent4>
        <a:srgbClr val="000000"/>
      </a:accent4>
      <a:accent5>
        <a:srgbClr val="CED5DD"/>
      </a:accent5>
      <a:accent6>
        <a:srgbClr val="8C1D40"/>
      </a:accent6>
      <a:hlink>
        <a:srgbClr val="336699"/>
      </a:hlink>
      <a:folHlink>
        <a:srgbClr val="0033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1177</Words>
  <Application>Microsoft Office PowerPoint</Application>
  <PresentationFormat>Widescreen</PresentationFormat>
  <Paragraphs>157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Roboto</vt:lpstr>
      <vt:lpstr>Noto Sans Symbols</vt:lpstr>
      <vt:lpstr>Arial</vt:lpstr>
      <vt:lpstr>Calibri</vt:lpstr>
      <vt:lpstr>Times New Roman</vt:lpstr>
      <vt:lpstr>ASU</vt:lpstr>
      <vt:lpstr>Robot Navigation by Reinforcement Learning  Final project by Team 10</vt:lpstr>
      <vt:lpstr>What is the issue/prompt under discussion</vt:lpstr>
      <vt:lpstr>What is the issue/prompt under discussion</vt:lpstr>
      <vt:lpstr>PPO Algorithm - Key Components and Formulas</vt:lpstr>
      <vt:lpstr>Deep Deterministic Policy Gradient (DDPG)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Ruofan Wu</dc:creator>
  <cp:lastModifiedBy>Li-Li Ye (Student)</cp:lastModifiedBy>
  <cp:revision>2</cp:revision>
  <dcterms:created xsi:type="dcterms:W3CDTF">2020-06-03T04:09:49Z</dcterms:created>
  <dcterms:modified xsi:type="dcterms:W3CDTF">2024-11-20T15:39:12Z</dcterms:modified>
</cp:coreProperties>
</file>